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267" r:id="rId2"/>
    <p:sldId id="1345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2A37"/>
    <a:srgbClr val="0457FC"/>
    <a:srgbClr val="0000FF"/>
    <a:srgbClr val="002DFF"/>
    <a:srgbClr val="FFFFFF"/>
    <a:srgbClr val="FCFEFC"/>
    <a:srgbClr val="002CCD"/>
    <a:srgbClr val="009999"/>
    <a:srgbClr val="9B2F3C"/>
    <a:srgbClr val="002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851" autoAdjust="0"/>
  </p:normalViewPr>
  <p:slideViewPr>
    <p:cSldViewPr>
      <p:cViewPr varScale="1">
        <p:scale>
          <a:sx n="138" d="100"/>
          <a:sy n="138" d="100"/>
        </p:scale>
        <p:origin x="1332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F35CA-DBE1-4D4F-A8B0-1B400782A675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D59C8-6F03-4246-9C78-7DA692F6A0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10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2CB73D-C2CE-497F-B951-61341A3653CA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D8FA49-E123-4136-920F-85C8576834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5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98225-64DD-4978-A3A3-ABB5C4D2D7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6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36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7578D82-A8BC-4A25-81F2-4360F6CAD443}"/>
              </a:ext>
            </a:extLst>
          </p:cNvPr>
          <p:cNvGrpSpPr/>
          <p:nvPr userDrawn="1"/>
        </p:nvGrpSpPr>
        <p:grpSpPr>
          <a:xfrm>
            <a:off x="0" y="6378244"/>
            <a:ext cx="9144000" cy="461665"/>
            <a:chOff x="0" y="6378242"/>
            <a:chExt cx="9144000" cy="4616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D5FFA9-4086-441B-AC73-F6ED38034A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" t="8908" r="3219" b="88108"/>
            <a:stretch/>
          </p:blipFill>
          <p:spPr>
            <a:xfrm>
              <a:off x="0" y="6425299"/>
              <a:ext cx="9144000" cy="36755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2DDC36-2F4D-488B-9DBF-09A73197682C}"/>
                </a:ext>
              </a:extLst>
            </p:cNvPr>
            <p:cNvSpPr txBox="1"/>
            <p:nvPr/>
          </p:nvSpPr>
          <p:spPr>
            <a:xfrm>
              <a:off x="0" y="637824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UAMS Translational Research Institute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18BF0C-E611-4391-90AD-9AD3C46D3303}"/>
              </a:ext>
            </a:extLst>
          </p:cNvPr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AA31BC8-6389-4F1B-BF1E-30D1710129A8}"/>
              </a:ext>
            </a:extLst>
          </p:cNvPr>
          <p:cNvSpPr txBox="1">
            <a:spLocks/>
          </p:cNvSpPr>
          <p:nvPr userDrawn="1"/>
        </p:nvSpPr>
        <p:spPr>
          <a:xfrm>
            <a:off x="457200" y="2251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A5002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E5337A7-E208-4273-B879-F6A22A8C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09"/>
            <a:ext cx="8229600" cy="6178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44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93DD6A-5ABC-46FF-8FC5-AE2945C6DF13}"/>
              </a:ext>
            </a:extLst>
          </p:cNvPr>
          <p:cNvGrpSpPr/>
          <p:nvPr userDrawn="1"/>
        </p:nvGrpSpPr>
        <p:grpSpPr>
          <a:xfrm>
            <a:off x="0" y="6378244"/>
            <a:ext cx="9144000" cy="461665"/>
            <a:chOff x="0" y="6378242"/>
            <a:chExt cx="9144000" cy="46166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69CF82-DF4D-4878-B4A3-3B30DEC3D2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" t="8908" r="3219" b="88108"/>
            <a:stretch/>
          </p:blipFill>
          <p:spPr>
            <a:xfrm>
              <a:off x="0" y="6425299"/>
              <a:ext cx="9144000" cy="36755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EEC00-C02E-4F4C-BBF4-A5D6B2A20686}"/>
                </a:ext>
              </a:extLst>
            </p:cNvPr>
            <p:cNvSpPr txBox="1"/>
            <p:nvPr/>
          </p:nvSpPr>
          <p:spPr>
            <a:xfrm>
              <a:off x="0" y="637824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UAMS Translational Research Institute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07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14BB90-E141-440C-A83A-88ECB622352D}"/>
              </a:ext>
            </a:extLst>
          </p:cNvPr>
          <p:cNvGrpSpPr/>
          <p:nvPr userDrawn="1"/>
        </p:nvGrpSpPr>
        <p:grpSpPr>
          <a:xfrm>
            <a:off x="0" y="6378244"/>
            <a:ext cx="9144000" cy="461665"/>
            <a:chOff x="0" y="6378242"/>
            <a:chExt cx="9144000" cy="4616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55D964-BE17-4E00-B217-359F56F9A1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" t="8908" r="3219" b="88108"/>
            <a:stretch/>
          </p:blipFill>
          <p:spPr>
            <a:xfrm>
              <a:off x="0" y="6425299"/>
              <a:ext cx="9144000" cy="36755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2231BC-6560-4FDF-AF5D-ABD90F6AE2B2}"/>
                </a:ext>
              </a:extLst>
            </p:cNvPr>
            <p:cNvSpPr txBox="1"/>
            <p:nvPr/>
          </p:nvSpPr>
          <p:spPr>
            <a:xfrm>
              <a:off x="0" y="637824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UAMS Translational Research Institute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51F2B7A-D865-43A8-A9E5-D3E1EFD87D3A}"/>
              </a:ext>
            </a:extLst>
          </p:cNvPr>
          <p:cNvSpPr txBox="1">
            <a:spLocks/>
          </p:cNvSpPr>
          <p:nvPr userDrawn="1"/>
        </p:nvSpPr>
        <p:spPr>
          <a:xfrm>
            <a:off x="457200" y="2251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A5002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3CF464-7174-477C-B82C-26EEE6B7B940}"/>
              </a:ext>
            </a:extLst>
          </p:cNvPr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D448F9A-D3DC-49A0-BC69-BDDC6C7B6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482"/>
            <a:ext cx="8229600" cy="6178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26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4AE3D-DBA7-4D80-BDC5-60104FD9109B}"/>
              </a:ext>
            </a:extLst>
          </p:cNvPr>
          <p:cNvGrpSpPr/>
          <p:nvPr userDrawn="1"/>
        </p:nvGrpSpPr>
        <p:grpSpPr>
          <a:xfrm>
            <a:off x="0" y="6378244"/>
            <a:ext cx="9144000" cy="461665"/>
            <a:chOff x="0" y="6378242"/>
            <a:chExt cx="9144000" cy="46166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73DFB21-FA5A-4D09-8F8A-AE12529E6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" t="8908" r="3219" b="88108"/>
            <a:stretch/>
          </p:blipFill>
          <p:spPr>
            <a:xfrm>
              <a:off x="0" y="6425299"/>
              <a:ext cx="9144000" cy="36755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C012D9-7F20-4EC0-AFD4-86813FBF6FB5}"/>
                </a:ext>
              </a:extLst>
            </p:cNvPr>
            <p:cNvSpPr txBox="1"/>
            <p:nvPr/>
          </p:nvSpPr>
          <p:spPr>
            <a:xfrm>
              <a:off x="0" y="6378242"/>
              <a:ext cx="914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UAMS Translational Research Institute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930F09-B008-4782-9C70-9DB91CD13B2B}"/>
              </a:ext>
            </a:extLst>
          </p:cNvPr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E1142CEC-7A2C-4965-9C1C-C0EDEC19E3CF}"/>
              </a:ext>
            </a:extLst>
          </p:cNvPr>
          <p:cNvSpPr txBox="1">
            <a:spLocks/>
          </p:cNvSpPr>
          <p:nvPr userDrawn="1"/>
        </p:nvSpPr>
        <p:spPr>
          <a:xfrm>
            <a:off x="457200" y="2251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rgbClr val="A5002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2942AFE-3A56-4785-B4AC-116A6C74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09"/>
            <a:ext cx="8229600" cy="6178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8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9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0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2CE6B-AD34-42DD-951B-24EE6BEBE2D8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3CB92-D91A-486A-865A-DE8951542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0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125" y="3227315"/>
            <a:ext cx="8549815" cy="27432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3600" b="1" dirty="0">
                <a:solidFill>
                  <a:srgbClr val="A50021"/>
                </a:solidFill>
              </a:rPr>
              <a:t>Path 2 K grant writing program</a:t>
            </a:r>
          </a:p>
          <a:p>
            <a:pPr algn="r">
              <a:spcBef>
                <a:spcPts val="0"/>
              </a:spcBef>
            </a:pPr>
            <a:r>
              <a:rPr lang="en-US" sz="3600" b="1" dirty="0">
                <a:solidFill>
                  <a:srgbClr val="A50021"/>
                </a:solidFill>
              </a:rPr>
              <a:t>Program Officers at NIH</a:t>
            </a:r>
          </a:p>
          <a:p>
            <a:pPr algn="r">
              <a:spcBef>
                <a:spcPts val="0"/>
              </a:spcBef>
            </a:pPr>
            <a:endParaRPr lang="en-US" sz="2800" b="1" dirty="0">
              <a:solidFill>
                <a:srgbClr val="A50021"/>
              </a:solidFill>
              <a:highlight>
                <a:srgbClr val="FFFF00"/>
              </a:highlight>
            </a:endParaRPr>
          </a:p>
          <a:p>
            <a:pPr algn="r">
              <a:spcBef>
                <a:spcPts val="0"/>
              </a:spcBef>
            </a:pPr>
            <a:r>
              <a:rPr lang="en-US" sz="2800" b="1" dirty="0">
                <a:solidFill>
                  <a:srgbClr val="A50021"/>
                </a:solidFill>
              </a:rPr>
              <a:t>July 5, 2023</a:t>
            </a:r>
          </a:p>
          <a:p>
            <a:pPr algn="r"/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endParaRPr lang="en-US" sz="1800" dirty="0">
              <a:solidFill>
                <a:prstClr val="black"/>
              </a:solidFill>
            </a:endParaRPr>
          </a:p>
          <a:p>
            <a:pPr lvl="0" algn="r"/>
            <a:endParaRPr lang="en-US" sz="1800" b="1" dirty="0">
              <a:solidFill>
                <a:srgbClr val="FF0000"/>
              </a:solidFill>
            </a:endParaRPr>
          </a:p>
          <a:p>
            <a:pPr algn="r"/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8908" r="3219" b="73333"/>
          <a:stretch/>
        </p:blipFill>
        <p:spPr>
          <a:xfrm>
            <a:off x="0" y="0"/>
            <a:ext cx="9144000" cy="2187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5" y="4250459"/>
            <a:ext cx="1141674" cy="1684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52" b="20411"/>
          <a:stretch/>
        </p:blipFill>
        <p:spPr>
          <a:xfrm>
            <a:off x="0" y="296916"/>
            <a:ext cx="9144000" cy="283264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3130453"/>
            <a:ext cx="9144000" cy="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335525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478781" y="2212944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794">
            <a:off x="4230788" y="2129362"/>
            <a:ext cx="304800" cy="14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93">
            <a:off x="4015423" y="2136958"/>
            <a:ext cx="275359" cy="13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4842">
            <a:off x="4862307" y="2040564"/>
            <a:ext cx="353219" cy="15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923">
            <a:off x="4322823" y="2318418"/>
            <a:ext cx="304800" cy="10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631181" y="2365344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2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87925"/>
            <a:ext cx="304800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2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2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68349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10537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631181" y="2187956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794">
            <a:off x="4383188" y="2104374"/>
            <a:ext cx="304800" cy="14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93">
            <a:off x="4167823" y="2111970"/>
            <a:ext cx="275359" cy="13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4842">
            <a:off x="5014707" y="2015576"/>
            <a:ext cx="353219" cy="15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923">
            <a:off x="4475223" y="2293430"/>
            <a:ext cx="304800" cy="10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783581" y="2340356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184814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62937"/>
            <a:ext cx="304800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37214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37214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3361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1" y="2441035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308072" y="2318454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794">
            <a:off x="4060079" y="2234872"/>
            <a:ext cx="304800" cy="14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93">
            <a:off x="3844714" y="2242468"/>
            <a:ext cx="275359" cy="13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4842">
            <a:off x="5219843" y="2058657"/>
            <a:ext cx="353219" cy="15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923">
            <a:off x="4152114" y="2423928"/>
            <a:ext cx="304800" cy="10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460472" y="2470854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91" y="2315312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91" y="2593435"/>
            <a:ext cx="304800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91" y="2467712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91" y="2467712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91" y="2373859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91" y="2416047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460472" y="2293466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794">
            <a:off x="4212479" y="2209884"/>
            <a:ext cx="304800" cy="14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93">
            <a:off x="3997114" y="2217480"/>
            <a:ext cx="275359" cy="13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4842">
            <a:off x="4843998" y="2121086"/>
            <a:ext cx="353219" cy="15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923">
            <a:off x="4304514" y="2398940"/>
            <a:ext cx="304800" cy="10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612872" y="2445866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91" y="2290324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91" y="2568447"/>
            <a:ext cx="304800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91" y="2442724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91" y="2442724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91" y="2348871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86694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478781" y="2064113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794">
            <a:off x="4230788" y="1980531"/>
            <a:ext cx="304800" cy="14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93">
            <a:off x="4015423" y="1988127"/>
            <a:ext cx="275359" cy="13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4842">
            <a:off x="4862307" y="1891733"/>
            <a:ext cx="353219" cy="15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923">
            <a:off x="4322823" y="2169587"/>
            <a:ext cx="304800" cy="10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631181" y="2216513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60971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39094"/>
            <a:ext cx="304800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13371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13371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19518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61706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631181" y="2039125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794">
            <a:off x="4383188" y="1955543"/>
            <a:ext cx="304800" cy="14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93">
            <a:off x="4167823" y="1963139"/>
            <a:ext cx="275359" cy="13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4842">
            <a:off x="5014707" y="1866745"/>
            <a:ext cx="353219" cy="15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923">
            <a:off x="4475223" y="2144599"/>
            <a:ext cx="304800" cy="10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783581" y="2191525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35983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314106"/>
            <a:ext cx="304800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88383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88383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94530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1" y="2292204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308072" y="2169623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794">
            <a:off x="4060079" y="2086041"/>
            <a:ext cx="304800" cy="14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93">
            <a:off x="3844714" y="2093637"/>
            <a:ext cx="275359" cy="13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4842">
            <a:off x="4691598" y="1997243"/>
            <a:ext cx="353219" cy="15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923">
            <a:off x="4152114" y="2275097"/>
            <a:ext cx="304800" cy="10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460472" y="2322023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91" y="2166481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91" y="2444604"/>
            <a:ext cx="304800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491" y="2318881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091" y="2318881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91" y="2225028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91" y="2267216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460472" y="2144635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794">
            <a:off x="4212479" y="2061053"/>
            <a:ext cx="304800" cy="14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193">
            <a:off x="3997114" y="2068649"/>
            <a:ext cx="275359" cy="133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4" descr="Related imag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4842">
            <a:off x="4843998" y="1972255"/>
            <a:ext cx="353219" cy="15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923">
            <a:off x="4304514" y="2250109"/>
            <a:ext cx="304800" cy="10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945">
            <a:off x="2612872" y="2297035"/>
            <a:ext cx="304800" cy="131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91" y="2141493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91" y="2419616"/>
            <a:ext cx="304800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891" y="2293893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91" y="2293893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4" descr="Related im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491" y="2200040"/>
            <a:ext cx="3048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BaAv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o/wBpDxx8Z/hXrlrJZ+Kre+0LUd32SaXTYfMjdesb4XBODkEYyM8cV5L/AMNM/GD/AKD9l/4Lov8ACvo39uCwiuvgdLcuo8yz1G3lQ9xklD+jV8H0DR9S/Ab4lfG74peMjpMXie0stPtYxNf3Q0yFjGmcBVGMFmPA+hPavruBGjgjjeV5mVQGkcAM5Hc4AGT7Cvmv/gn9YxR+BvEmpBR5s+qJAx77UiVgPzkNfTFAgooooARhlSMkEjqO1fKP7Rfj740/CvxLbxQeKLa+0XUFZ7K4k0yEOpXG6N8LjcMg5HUH619X14D+3Zp8Nz8G7a+ZR5tlqsLI3cB1dSP1H5UAfPn/AA0z8YP+g/Zf+C6L/CvRvgF8Rvjd8U/Fz6anie0stMs0E1/dDTISUUnCqoIxubnGegBPbFfK1fav7AunxQ/DXW9SCjzbrVTGx77Y41wP/Hj+dAz6MhVo4UjeRpWVQC7AZYgdTjAyfYU+iigRR120vr7S5rbTtUl0u6Yfu7qOJJCh/wB1wQR7fqK+J/Hfx2+NfhHxlq3hm98SafLPp1y0DSJp0W1wOjDjjIIOPevt+/urexsbi+u5Fit7eJpZXboqKMk/kK/L/wCIHiCTxV441vxJICv9o3slwqn+FCflH4LgUDR6N/w0z8YP+g/Zf+C6L/Cvo/8AZK+K+q/EbQtWs/E11DPrenTq+6OJY/MgcfKdo44YMD9RXw1rGlahpFxDb6layW0s1vFcxq4wWikUMjfQgg13v7NHjT/hCPi9pGoTy+XYXjfYb3JwPLkIAY/7rbW/A0Afo1RRRQIKKKKAIL6Gaezmht7p7SV0KpOiqzRnswDAg49xXxv8Yvi18cvht45ufDd/4ksbhAomtbkaZEonhbO1sY4OQQR6g19n18Tft8XkU3xR0a0QDzLbSAZD/vSuQPyH60Ajl/8Ahpn4wf8AQfsv/BdF/hXafBD9orx1q3xS0TSPF+sWs2kX0xtpAtpHHh3UiM7gMgb9v51804OCcHA6mljd45FkjZkdCGVlOCpHQigZ+sVFcR8DPGaePPhfo3iEurXbw+Tegfwzp8r/AJkbvowrt6BBRRRQAViePdaXw74J1vXmkWP7BYTXCs3TcqEr+uK26+dv26PGX9j/AA8s/CdrLtutcnzMAeRbxEMfzbYPwNAHg4/aZ+MOBnX7LP8A2Dov8KP+GmfjB/0H7L/wXRf4V46AT0BPGeKSgZ91/sreJfiX4/0y58V+LPEUbaTHO1va2kNjFGZ3UfMzMBkKCQABjJB54595rxD9iW8S6+BFpCoUNaX9zC+PXfv/AJOK9voEIzBVLMQABkk9AK+fPi9+1B4a8L3M+k+EbVfEWpRkq8+/baRsO24cyH/d4965r9tn4q3mnunw50C6aB5oRLq80bYbY33YQe2Ry3sQO5r5EoHY9T8W/tAfFbxFI+/xPLpkDdINNQQKB6bh85/Fq4DUPEPiDUHaS/13VLtm6ma8kfP5mvXfgH+z1rHxFsU8QazePo3h9mIhdU3T3WDglAeAueNxz7A19KaF+zb8I9LgEcvh2TU5AOZb27kdj+AIUfgKAPgSPUdQjbdHf3aN6rOwP8639F+I3j7RXVtM8Z69b7eii9dl/wC+WJBr7k1T9nf4QX0Bi/4RKO0OOHtrmWNh/wCPfzryL4i/sjeXBJd+AteeR1BIsNSx83ssqgYP+8PxoAvfslfGPx3408czeGfE+oW+oWqafJcJK1uqTBlZQMsuAR8x6ivqavir9jrQdZ8M/tA3+ja9p1xp9/BpE2+GZcHG+PBHYg9iODX2rQIKKKKACvE/2av+Ru+J/wD2MB/nJXtleJ/s1f8AI3fE/wD7GA/zkqX8SPUwf+54j0j/AOlI9soopCQASTgDqao8sWisjQvE/hvXp5YNE17TNSlhG6VLW6SVkGcZIUnHNaF9d2thZTXt7cRW1rBGZJppXCpGgGSzE8AAd6AJ6KzfD2vaJ4isDf6Dq1jqloHMZmtJ1lQMOq5UkZ5HHvUmtaxpOiWX23WdSs9Otd4TzrqZY03HoMsQM8UAXqK5rxF498HeH/Ddt4k1bxBZQaPdSiKC8VjJHI5DEBSgOfut+Va3h7WNM8QaLa61o12l5p92nmQToCA6+oyAe1AF+iiigAopjSxK4jaRA56KWGT+FVtb1Oy0XRrzWNSm8iysoHuLiTaTsjQEscDk4AoAuUVz3gLxp4b8c6PJq3hfUPt9lHMYGk8tkw4AJGGAPRhXQ0AFFFFABRRRQAUUUUAFFFFABRWHrXi/wpol79h1jxJpGnXWwP5NzeRxvtPQ4Y5xwar2nj3wPd3CW9r4w0CaZzhUTUIizH2G6gDpKKQcjI5FLQAUVh6z4w8J6LfGx1jxNo+n3QUMYbm8jjcA9DhjnFVI/iH4CkdY4/Gvh1mY4AGpRcn/AL6oA6eimQyxTxJNDIksbjKujAqw9QR1p9ABRRRQAUUUUAFFcl4J+I/g7xpq2oaX4b1cXt3p3/H1H5Lp5fzFerAA8g9K62gAooooAKKZPLFBDJPPIkUUal3dzhVUDJJJ6ACvONK+Ovwt1TxLB4e0/wAUR3F9cTi3h2W8pjkkJwAH27Tk984oA9KooooAKK57x7408N+BdHj1fxRqAsLKSYQLIY2fLkEgYUE9AaZq3jjwzpfgePxrfal5WhSRRTJdeUxykhAQ7QN3O4dqAOkorK8JeIdI8V+HrXxBoN19r067DGCbYV3BWKnhgCOVIrVoAKKKKACiiigDxf8AbR/5IHqn/X3bf+jRXwHX35+2j/yQPVP+vu2/9GivgOgaPtf9gP8A5Jdrn/Ybb/0RDX0bXzl+wH/yS7XP+w23/oiGvo2gTCiiigArw39t/wD5ITP/ANhK1/8AQjXuVeG/tv8A/JCZ/wDsJWv/AKEaBo+Da+4v2Dv+SOX3/YZm/wDRcdfDtfcX7B3/ACRy+/7DM3/ouOgGfQVFFFAjwz9tLxl/wjfwmfRbabZfa/J9lUA8iAcyn8sL/wADr42+FPhWbxr8RNE8MxKxS8ulE5H8MK/NI3/fINd1+174z/4Sz4w3lrby77DRF+wQYPBcHMrf995H/ARXpX7A3g/fda346uofljA0+yYjucNKw/DYPxNAyz+3f4Hhi0nQfGWm26xx2YGmXKovCx8mE/QHcv8AwIV8lfpX6f8AxQ8LQeNPh/rXhmcL/p1qyRMf4JRzG34MFNfmLeW89ndzWd1GYriCRopUPVXU4I/MGgEfox+zf4z/AOE4+EWj6pNKJL+2T7Ffc8+bHgZP+8u1v+BV6PXxP+wr4z/sjx5feD7qbba61F5luCeBcRgnH/Ak3f8AfIr7YoEFFFFABX58ftgaiNQ+P2uqrZW0SC2HttiUn9WNfoPX5j/GTUf7W+LPivUQ25ZtWuNp/wBkOVH6CgaPRP2efh0PHvwz+I8SQhr2OC2/s9scidC8mB/vYC/8CrxBgysVZSrA4IPUH0r7b/YK077N8KdT1Irhr3VnGfVUjQD9Sa+fP2rfBP8Awhfxf1D7ND5enat/xMLTAwo3k+Yg+j5/AigDvf2EfG39neLNR8EXk2LfVY/tNmCeBPGPmA/3k5/4BX2dX5W+F9avfDniPTte059l3p9ylxEfUqc4PsRkH61+n3hLXLLxN4Y03xBpz7rXULZLiPnoGGcH3ByD7igGalFFFAgr86/2oPGX/CafGLVrqGbzLDT2/s+zwcqUjJDMPq5Y/lX2v8f/ABj/AMIN8J9b1yOQJeGH7NZepnk+VSPpkt/wGvzaVZJZAqhpJHbAHUsxP880DR7P8D/h+dZ+EfxI8YXUG5LbSZLWxJH/AC0UCWVh7hVUf8CNeLV+jvw+8Bx+F/gNH4NaNRcSaVMt5gfenlRjJ+rY+gFfnFtZPkb7y8H6igD7I/4J+6j5ng7xNpRb/j31COcD2kjwf/RdfTlfGf8AwT/1DyvG/iXSy2Bc6dHMB6mOTH8pK+zKBH5n/HTUJtU+Mni68nYs51WeMZ7KjbFH4BRXHQIsk8cbttV3VWb0BOCa9D/aW0Gfw98bvE1rNGVjubs3sBxw0cvzgj8SR9Qa85PIxQM/VbQLG10zQ7DTrGNI7W2to4oVQcBFUAY/AVerwL9lb41aZ4t8PWXhHX7yO28SWUQgi8w4F9GowrKT1cAcr1OMjvj32gQUUUUAU5dM0+XVoNWks4Wv4InhiuNv7xY2ILLn0JAOParlFFABRRRQAV4n+zV/yN3xP/7GA/zkr2yvE/2av+Ru+J//AGMB/nJUv4kepg/9zxHpH/0pHtlFFFUeWfHfhZB8J/20LnSf9RpOvSNHH2Xy7j54/wApRtr1T9tTxV/wj/wbn0uKTbda5OtmoB58ofPIfyAX/gVch+3f4cmisPDnxA04FLrTbkWssi9VBO+JvwdSP+BVyni7Xovjt8efAGi2n73Sraygur1F+6rMomuFP0Cqn1oGaH7C+uXeieLPEfw+1eOS1nlRb2KCXhllQBXXHqVZD/wGr/7cerXWueIfCPw10vMlzdTC5kRecvI3lRAj/vs1W/aCiPw1/ae8KfESBTFp+pMguyvAyuIph/37ZT+FN+Eir8Uf2u9f8aMfP0rQyzWr9VO39zDj64d/woA9K+Plj4E8G/A7RdL8VaBd6zommXFtbQ29rP5L+YsbqHJBHbdn3NbGleNfDfgr9nLTvGelaJeR6Fa2MMlvYeaGmRJJAoUsTgkF89a5n9ur/kiUX/YYt/8A0GSsLxd/yYLa/wDYJsf/AEojoEXdW/ay8I22hWN5YeH9Tv8AULlGkmslkVfsqhio3vyMnGcAHgjOK7v4H/Gnw38VEurfT7e403VbRBJNZXDBiYycb0YcMMkA9CMjjmud/Yy8P6VafA+w1BLG3a61KaeS6laMFpAJGRVJPYKo4+vrXl/wi0+10L9t/XdK0uMW1kv2wLCgwqqUV9oHoCeBQBxfxL+K1jqP7R+meN49L1CK10WeKKW1ZxvlMLuCV7c54zX0L/wtCw+KXwB+IWqafpN7pqWWm3duyXLKSxNuWyMdua83+McMK/ts+DoxDGEZrLcoUYPzP1FfQnxohhh+DfjNYYY4gdEvCQigZ/ct6UDPl/8AZ6+NXh74X/CSawurK71bV7rVZZo7K2wpWPZGN7sfugkEDgnivc/gl8fvDPxM1d9DTT7rRtXEbSxW87rIsyr97Y4xkgckEDj1wa4r9grQ9LX4faxrzWcL6hPqTW7TsgLCJI0IUHsMsSfX8K4/xDY2mift56ZDpNvHZxTXUEjpEu1S0lud5x2yck/WgD3T4j/GnRfA/wAR9I8Galpl1JJqSRP9sWVFigV3K5bPOBgk+1Vvhl8dvD3xC+I974S8P6bdtb21s866hK4VZgrKvyp1wd2QSR9K8O/bF0ltf/aH8L6GknltqFnbWu/+7vndc/rX0VqfhfQvhx8Ktbk8G6LaWV1p+kXDQzxxDznZYydzPjcxyMnJ7UCOT+Kf7SXg3wXrcug2FneeItUgYpPHaMFiicdULnOWHcAHHeofhl+0x4N8Xa5DoeqWF54b1C4cRwfa3V4XY9F3jG0ntkAe9ch+wRoOiz+Hdc8UzRw3Wufbvs/myDdJDHsDcE9CxYknvirP7efhvQx4M0vxUsMNvrSX62wlQBXnjZGJBI67SoIPbn1oA9h+NPxHsPhf4Vh8Qahpt1qEUt0tsIrdlVgWVjn5uMfLXmHiP9q3wrYxWg0Xw7qetzyW0c90sTqiWxZQfLL4OWGcHAxnvXM/tI6jfat+yT4H1PUtxvLh7KSZm6sxgf5j9ev417L+zd4d0LQ/g34dOkW8Gb+wjurudVBaeV1y2498ElcdgMUAM+C/xo8J/FBJrfTBPYarAnmS2F1jfs6bkYcOufxHcV6ZXxv4r0+x8G/tv6FF4WjjtUvLm3a4t4BtVDOCsq4HABHzY6c19kUAfG37R+g2Pif9rzw94e1LzRZ6hb2VvOYm2vtZ5M4PY13fib9knwLLotz/AGFqmsWeoLGzQSTzLLGWA4DLtBx9CDXnv7T15rmn/tXaLfeGrNb3WYLSzeyt2TcJZQ0m1SMjP5it7VvEn7Vniqwl0RPCMWjpcqY5LiG3WBgp4PzySNt+o5oGbf7C3jHWtU0jXfCOr3Ut3Ho7RvZvI+4xoxZWjyeqgqCPqa+l68k/Zn+EjfC3wvdDUriK61vU3R7x4smOJVB2xqTycZYk9yfavW6BHxh+0RoVj4n/AGvtH8Pal5os9QSyt5jE219rBs4PY16Zf/sk/Daa0kjtL/X7acqdkpuEcKexKlOR7cV5Z+0u3iBf2sdNbwoEOuiGz/s8MFI87Dbc7vl/Pim/FH4g/tMeC9MhHi29XS7e/LRRT21vbE7gOQHjB2tjkdDwcdKBnSfscaxrnh74peJvhfeag19p1ms7RDcSkcsUoQsgPQMDyPUCvX/jJ8dfB/w1u10u8FxqussoY2NpjdGD0MjHhc9hyfasH9lL4W6d4R0F/GR1qHXtU163VxdQ58pIidxVSeSxb7xODkYxxXl/7JdhY+L/AI5+MvEniaOO91e1Z54EnXdsd5mVnAPdQFUemaBHdeEv2sPCOo6vFYeItA1Pw6krALcyuJo1z3fADAe4Br6Be9s0086i11ALMRecbguPLEeM793TGOc15H+194b0LVvgvrOrajbwLfaWiTWV0VAkR96jZnrhgSMfQ9q8Xu/Emu/8MIWyGSXDal/Zpkycm1EpIGfTgL9OKAO/8U/tZ+FLHVpbLw74b1TxBDESGukcQo2O6ggsR7kCvQ/gr8ZvC3xSW4t9Kju7HU7VBJPZXKjcEzjcrDhhnjsfas79k/w7oej/AAU0K90y3ga51OA3F7chRvlkLHKk9cLjaB2xXoeg+F/D2g3+o32jaPZ2FzqUolvJIIwpmYDAJx/TuSepNAHzF+xL/wAlX+IP4/8ApQ9eran8eNGb4mr4B8L6DqPifUd3lyzWUiCGNx98FmPRf4m6DpXyB4d8UeLdD8QeNdI8G29w9/rUk8UstsjNNFBHI7yFMdOM5bsM96+jv2Ex4MfwPfS6VCF8TrLt1V5WDSMhJMZT0jI7f3gc9qAPTPjH8XvCvwvs4P7aaa61G6Utb6fa4aVwONxJwFXPGT17A1554a/aq8N3Wt2+n+J/C+r+GobgjyrqdhJGAejMMKQvuAa8k8Yaxq837YWr6h/wiU3i67024ZLPSw+PljjARhweFzvxjqc11Pxt1r4lfFDwh/Yd98CtWsrmOZZrW9DmR4CD8wA2DIZcgjPoe1Az0j9r/wAfWvhz4WS6NDFcTTeJbeSC2uYGBjjUbCxY56MrEDGeteGfsz+KPhjp8+gaHq3gW61HxRc6qvlasVUrC5cCPadwIC8ZAHXPWvUvElprlt+wzc2ninT57TVrKwFu0d0uJUVLpVTOenyBfwxW/wDsT29u/wACrGV4ImkGoXWGKAkfvPWgDd+Mvx08J/Da/TR54brWNbdQ32G0xmMH7pdjwuewwT7Vz3w+/aY8L+IPEsPh3xBoeo+Fr64cRwNeMGiLH7qscAoT2JGPevBPhn4k8RRfHvxT4ptfAdx4z1tLi4ZYFkw1nmXb5n3T0ACD0Brpfj0/xK+Ktjp6yfBLV9J1GxlLJeoTI5jIOYz8o4zgjnjHvQB6T+3p/wAkfsP+wxF/6Lkqr8Vv+THtO/7BOm/+hRVl/tYyapJ+zF4RfW4JYNUM9n9sjl++svkPuDe+c5rU+K3/ACY9p3/YJ03/ANCioA7f9k+SOH9nTwxNNIscaQ3LO7HAUC4lJJPYVyHij9qnw1Z61Pp/hfwzq3iaK3z5t1bny4yB1ZeGJX3IArm01C907/gn9BLYu0bywPbyOvURveur/mCR+NYn7O3jTxp4Q+HVvB4V+DF9rcNzI8s2qwzEfam3EdkPC424zxj3oA+gfgz8XvC3xQs5/wCxzNZ6jagNc2FzgSop43DBwy54yOncCsnxN8dvDfhz4rzeA9Wsbq28iLzptSeRRBGvkmXJH3ugx7mvGfhvofj5/wBpyw8bJ8NdU8KaXfSut/FsJhQNEQ7E4GAzANjHWsb4y+GIfGX7Zq+GblnS2vpbVbgocN5awBnAPYlVI/GgR3Oqfti+Hob+WLT/AAbqN1bK2I5pbxImceuza2Pzor37S/A3gzS7CGxsfCuiw28KhUX7FGePckZJ9zzRQB5z+2j/AMkD1T/r7tv/AEaK+A6+/P20f+SB6p/1923/AKNFfAdA0fa/7Af/ACS7XP8AsNt/6Ihr6Nr5y/YD/wCSXa5/2G2/9EQ19G0CYUUUUAFeG/tv/wDJCZ/+wla/+hGvcq8N/bf/AOSEz/8AYStf/QjQNHwbX3N+wiqr8FrlhnLazcZ/BIq+Ga+6P2Ev+SJz/wDYZuP/AECOgGe+Vx/xm8Xx+BfhprXiRmUT29uUtVP8c7/LGP8Avog/QGuwr5C/b38Z+fqWj+A7SXKWy/2hfAH+NgViU/Qbj/wIUCPl1jcXdyWbfPcTyZPdndj+pJNfpd8F/CSeB/hjofhzYFnt7YPdEfxTv80h/wC+iR9AK+Jv2TfB/wDwl3xl00zxeZY6QDqFzkZBKEeWp+rlfwBr9CqBsK+B/wBsrwd/wjHxen1O3i2WOvR/bY8DgS/dlH54b/gdffFeJftmeDf+Em+EM+qW8W++0GT7bHgcmLpKv/fPzf8AAKBHwx4b1i88P+IdP1zT3KXdhcpcQn/aVgcfQ4x+Nfp/4S1yz8S+GNM8Qaewa11C2S4jwegYZwfcHIP0r8sK+z/2D/Gf9o+D9S8FXc2bjSZftFqCeTbyHkD/AHXz/wB9igbPpWiiigRW1W7Sw0u7vpMbLaB5mz6KpP8ASvypu7h7q7mupG3PNI0jH1LHJ/nX6VfHbUv7I+Dfi2/DbWTSp0U/7TrsH6sK/M8/Kh9AKBo/Qz9kbTv7O+APh35cNcia5b/gcrEfpisP9tPwV/wkvwrOu2sO+/8AD8huRgctA2BKPwG1v+A16b8JNN/sj4XeF9NxgwaTbK3+95YJ/UmuivbaC9sp7O6iWW3njaKVG6MrDBB+oNAj8oa+yf2D/G32/wAMal4FvJsz6Y5urIMeTA5+dR/uvz/wOvl74reE7jwP8QtZ8LzhttncEQM38cLfNG34qR+OaufBLxlJ4D+J2jeI9zC2jm8m8UfxW7/K/wCQO4e6igZ+mFFMhkjmhSaF1eN1DIynIYEZBFV9X1C10nSrvVL6QRWtpA88znoqKpJP5CgR8hft6eMftvibSfBFrLmHTovtl4oPBmkGEB+iZP8AwOvPf2T/AAb/AMJh8Y9NM8W+w0j/AImFzkZB2EeWp+rlfwBrgPHXiK68W+MtW8SXpPnajdPPtP8AApPyr9AuB+FfZX7EHg3+wfhjL4luYtt5r83mISORbplYx+J3t+IoGe/9a/LLxpYHS/GWuaaVK/ZdRuIcH/ZkYf0r9Ta/Nz9o6w/s345+LrfGA2oNMBjtIof/ANmoBHUfsW6j9h+POnQF9q31nc259zs3j/0CvvuvzT+AWo/2V8afCN5u2r/akUTH2kOw/wDoVfpZQDPE/wBqr4Qv8RvDsWr6HGv/AAkmlo3kKSB9qi6mIn1zyp9cjvXwbe2tzY3k1ne28ttcwOY5YZUKujDqCDyDX6vV5j8Zfgn4P+JcTXV5CdN1oLtj1K2UbzjoJF6SD68+hFAH51xu8ciyRuyOpDKynBUjoQexr334UftQeLvDCQ6d4qhPiTTUwold9t3Gvs/R/wDgXPvXJ/FH4D/EDwG0txNpp1fSkyRf6epkUL6un3k/EEe9eWUAfpR8Nvi54D8fxoug63Et6RlrC5/dXC/8BP3vqpIrvK/J2N3jkWSN2R0OVZTgqfUHtXt/wn/aU8b+EXhsdekbxLpC4Upcvi5jX/Yl6n6Nn6igLH3nRXIfDD4jeFPiNo39o+G9QEjoB9otZRtntyezr/UZB9a6+gQUUUUAFeJ/s1f8jd8T/wDsYD/OSvbK8T/Zq/5G74n/APYwH+clS/iR6mD/ANzxHpH/ANKR7ZRRRVHlnK/FrwsnjX4ca54ZYL5l5asICf4Zl+aM/wDfQWvF/wBj/wCD/iTwNq+teIPGGmpY3skKWtnH5qSHYTukbKk45CD8DX0lRQB5N+1P8Pb/AOIfwzNlotslxrNjdJc2aFwm/wDhddxIAyrE8/3RVX9k74cal8O/h/cx69aLba1qN201zGHV9iKNsa5XIPGT1/ir2OigDyj9qfwT4h8ffDKPQvDNtFcXw1GGcpJMsY2KrgnJ47isrxD8PfFF5+ybB8Pbe0gbxAmn2sDQmdQm9JkZhv6dFNe2UUAee/s7eF9Y8G/CPR/DuvwRwajambzUjkEijdKzD5hweCK8/wDCfwv8Yaf+1fqvxBurG3XQLnz/ACphcqXO+NVX5Oo5Br6CooA+bv2lPhT4+1j4maP8RPh95NxfWcUSmJpUR4pI2JVxv+VlIOCM9veuw8P6X8WPEHwV8X6Z4+jsz4h1O1ubfT7eJo1RVaHaqkrwMsT1J617DRQB5D+yl4F8R/D/AOHd3o3ie1htryXUpLhVimWQFCiAHI91Nct4r+FnjPUP2sdN+IVrY27eH4JLdpJjcqHASEq3ydetfQ9FAHz/APGX4YeMPE37QnhHxjpFlby6PphtftUr3Koy+XOzthTyeDXvlxDFcQSQTxrJFIpR0YZDKRgg/hUlFAHyje/B74s/Cnxhe618G7yG/wBKvCd1jM6blXOQjrIQr7cnDAg4/VYfhH8YPi14psNR+MN7DpmjWRyLKB03MD95URCVUtgAuxJx0r6tooA+d/257eCz+CmlWtrEkUEGqwRxRqMBFWKQAD2AFcZ4E0P9oPwb4C0iT4dXdnrmg6pZRXkME4iMlk8ihmUCRhgZJPBI74BzX0X8WPh5ofxL8ORaDr89/DaxXK3KtZyKj7lBA5ZWGPmPat7wvo1r4d8OadoNi0r2un20dtC0rAuURQBuIABOB6CgDwT4AfBLxRp/jyb4lfE29S515mZ7e3EokZZGG0ySMPlyF4VV4H4AV9G0UUAfP3xF+GHjDWv2ofDfjzT7G3k0KxFr9oma5VXXy2cthDyfvCvoClooA8OsfDfxjT9o2bXLjVLo+AzcuyWx1EFPL8nAHldfv84/GvcKWigD56+IPwt8Zax+1HoPjywsbd9Cs3tGmma5VXAjzuwh5PWvYviR4P0nx34Ov/DOsJm3uk+SQD5oZBysi+4P58jvXR0UAeC/sweD/ij8Orm/8L+JrO1uPDLu8lndRXisYZM9kzkI45x2P1NYXxQ+CfjfQviRN8R/g7qEUF7cu0tzYM6ph25fbu+RkY8lWxg9O2PpeigD5M1jwJ+0T8XJbTR/H01l4f0KKUSTBDGAxH8WyNmLt6biADXv1z8M/DM3wmPw1EDpowtBbowI8xWB3CXP9/f82fWu1ooA+SNB8FftIfCb7Tofgk2OvaI8peEs0TKpP8QSRlZCe4BIz616p+z74V+K+l6rq/iL4leJTcSakF26WrrIsTDo+R8qccbU49ea9jooA+fP2ZvhZ4t8EfEHxbrXiXTrWG21EMLSRJ0kYgzMxGByMgisvVfhB448C/HOPxx8K7K1uNHuiXvdPkulhADH97EAeCp+8v8AdP0r6XooA+f/AI7fBvxJq/jSz+Jnw2vo9N8UQKhnt5HCeayrgMG5Xdt+Ug8MB19cC6g/as8ZJDol7Hp3hS13r5+oQSxo7AHOco7t+CgZ6Hivp+igDzz4yeFfEHiT4Hat4UsZl1TW7izhhEsm2ETyK6FmPZc7ScVT/Zj8H674F+FFt4f8R28VvqEd3PKyRyiQBXfK8jjpXp9FAHzf8Tvg7460H4mT/Ev4P31vHfXTM95p0rKoZ2+/jd8rKx5KkjB5B9IrHT/2n/GuvaaNbu7LwVptncLNLJbGMtJt9UVnL55+UkL619K0UAeQftV+BfEnj/4cWei+GbeG7votQjncSzLENgRwTk8dSOKg8feAfE2r/svWfgOxtYX12LT7KB4WnVUDxFC43nj+E17NRQB5b8LPh3NB+zzZfDrxpaIsj2s9veRRSh9u+Z3Uqw4yAykHsRXkmgeC/wBoX4Py3ejeBU0/xN4flmaSBZWj+Qn+La7KUbpkAlSa+raKAPGvgd4f+MyeJ7/xR8S/EUSQXcIjTRYdropH3WG35Y8c/dJLZ5PFYeo/DDxhN+1vbfESOxtz4ej27p/tK7+LYx/c6/eNfQNFABRRRQB4v+2j/wAkD1T/AK+7b/0aK+A6+/f20FZvgFqpUEhbq2J9h5q18BUDR9r/ALAf/JLtc/7Dbf8AoiGvo2vmj/gn9eK/gPxJYAjfDqqykezxKB/6LNfS9AgooooAK8N/bf8A+SEz/wDYStf/AEI17lXhv7cH/JCZ/wDsJWv/AKEaBo+Da+6P2Ev+SJz/APYZuP8A0COvhevur9hWNk+CMjN0fWLhl+m2Mf0NAM9y1K8ttO0651C8lEVtbRNNM56Kigkn8hX5h/EbxNc+MvHWseJ7rIbULppEUn7kfRF/BQor7N/bX8Z/8I78Kv7Btpdt74gl+zcHkQLhpT+Pyr/wI18S+FNFu/EnifTPD9ipNzqF1Hbx47FmAJ/AZP4UAj7Q/Yd8H/2H8Mp/EtzDtu9en3oSORbx5VPzO8/iKs/GL9oax8K6tPoPhexh1bULdilxcSuRBE46qMcuR35AHqa9M8Sovgz4S6jHoqeWujaLItoFHI8uIhT9eAa/PVmZmLOxZmOWYnJJ7ms5yaPquGcoo41zq11dR0t5+Z7/AKF+1J4phvlOtaDpd5aE/OttvikA9iSR+Yr6T8I+I/D3xB8H/wBo6ZILrTryNoZ4pBhkJGHjcdjg/rX52V9E/sP6ldJ4o8QaPuY2ktmlyV7CRXC5/EN+lTCTuetxBkOFhhZV6EeVx+5o+bfid4Xn8F+P9a8MThv9BumSJiPvxHmNvxUitv8AZ98ZHwL8WNG1qSTZZPL9lvvTyJMKxP8AunDf8Br2n9vjwf5Oo6L45tYcLcL/AGfesB/GuWiY/Ubh/wABFfK55GK2Pz8/WMEEAggg9CO9LXln7LfjT/hNPg/pc9xN5moaaPsF5k8lowNrH/eQqfrmvU6BHjX7Zuomw+AmrRA4N7cW9t165kDH9ENfBej2j3+sWNjGMvc3McKj3ZgP619h/t/6l5PgPw7pQP8Ax9am0xHtHGR/7PXzP8CNP/tT4zeEbLbuU6rDIw9kbef/AEGgaP0qtoUt7aK3jGEiQIv0AwKkoooEfKf7evgnzLTSPH1nD80R+wX5UfwnJiY/Q7l/4EK+R6/UX4ieGbTxj4I1fwzegeVqFs0QYj7j9Ub8GAP4V+Ymrafd6Vql3pd/EYru0meCdD/C6kqR+YoGj7z/AGPvG/8Awl3wktrC6m36joTCxnyclowMxN/3zx9VNZX7bvjL+wPhdH4dtptt5r83ksAeRbphpD+J2r/wI18+fsgeNv8AhEvi7a2NzNs07XVFjPk/KshOYm/76+X6Oar/ALWvjH/hLvjJqMcEu+w0cf2fbAHIJQ/vGH1ckfRRQB534I8P3XivxfpPhuyB8/UbpIAQPugn5m+gXJ/Cv0/0TTbXR9GstJsYxHa2cCW8KjsiKAP0FfIH7Bvg37f4r1TxtdRZh0yL7JaEjgzSD5yPonH/AAOvsugGFfA/7a1j9j+PF7cbcLe2NtPn1IXYf/QK++K+MP2/7HyvHvhzUguBcaY8RPqY5Sf5SCgSPnbRLxtP1uw1BDhra6imB9Crhv6V+qlvKs8Ec8ZykiB1+hGa/J5hlSPav0++FGpf2v8ADHwxqWcm40q2Zj/teWob9c0DZ09FFFAhK8v+JvwI+HvjoSXF1pQ0vU35+3aeBE5Pqy42v+Iz716jRQB+fnxi/Z98Z/D+ObUrdP7d0NOTeWsZDwr6yx8lfqMj3FePV+sbAMpVgCCMEEdRXxR+2T8JLDwjqFt4z8N2q2ulajMYbu2jGEguCCQyjsrgHjoCPegdzwzwX4n1vwf4itdf8PXz2d9btlWH3XXujj+JT3Br9F/gv4/sPiT4Ds/EdoggnJMN7bg58idcbl+nIIPoRX5n19R/8E/NVuF8Q+KdE3E20lpDd7ewdXKZ/EN+goBn2DRRRQIK8T/Zq/5G74n/APYwH+cle2V4n+zV/wAjd8T/APsYD/OSpfxI9TB/7niPSP8A6Uj2yiiiqPLOK+K/xO8KfDXSY77xFdv50+RbWcCh55yOu1c8Ad2JArwqT9ryVpDcW/w4un00Hmdr45H5Rlf1rl/Dumx/Gz9rPWD4hJudG0qSYi3JO1oIH8uOP2BY7m9cn1r7Jt7Cxt7BdPt7K2hs1TYsCRKsYX0CgYx7UAef/Bn4zeEvihHLBpLT2WqwR+ZPp9yAJAuQNykcOuSBkc88gV6TXMeEPAPhHwjqmqal4c0O10651Nw9y0S4Bx/Co6KuecDAyc15b8WNL/aJ1nx3e2fgnWLDSvDSJG1tOTHGzEqNykkM5IbPOAOlAHvNFfI+kfEz4wfCf4l6V4b+Kl3Hq2lak6KJsIxCM23zI5FAJ2kjKsOn4Gu0/bQ8e+LvAumeGZfCety6U95NcrcMkUb7wqoV++p6ZPSgD6Eor5K8R3X7TmveFP8AhPbLUE0fS0tBcw6bayIJzCFz5jKVO5iBuwT34A6V6h+yt8U9Q+I/ga9l8QND/amkTCK5nRQizRsu5JCOgPDA444zQB7LRXyfqfxS+K3xg8d3/h74Ryx6Rotg3z37BVZ1zgSO7A7QxB2qozjr3x0nw5/4aO8M/EnTtB8UPb+JNCvMtcXrspjgQY3ESBQyuMjCsDu7dyAD6Mor50+N/wAWPGl78TIfhR8KliXWDgXl8yqxjYruKruyqhV5ZiD6DmuV8V67+0B8E5bHxB4o8QWnivQppliuI/vKrHnbkorISAcMMjPWgD61orxb9oL4h6jZ/s/W/jjwRqkllJeyWkkE6ojMI5DypDAjPY/SvIfBnxF+PPxOttHsfCP2r7Lpnlrq+pBYYjcyb9zZdgFA2kAKgz3PWgD7Hryj4m/Gez8D/EzQvBE2gXF7Lq4hK3KXCosXmSmPlSMnGM16vXyL+1P/AMnSeAf9yy/9K2oA+uqK8J/bJ8b+KvA/hHQ73wprEml3FzqDRTSJEj7k8tjj51I6iuA1O8/ab8WeEIfHGlagmk6Wtms1vY28iLcTxqozKQV+YtgtgkdeB0oA+taK8S/ZO+Kuq/EbwnqUPiLZJq2jyIslxGgTz43BKsVHAYbWBxgdK8z8PeMfjP8AGzxZrp8F+L9O8L6fpcmIbNiFdkJIUnCMzH5eScKCcYoA+ua4DQvi14W1n4o3/wAObOPURrNj5vnNJABD+7xuw27J+8O1YHwvh+OH/CLeKNN8cXGnHU4YWi0W9jCbpZShw7FRt2htvVQc5yK+WPCGl/Fyb4/6vp+i6zaw+O0E/wBtvGaPy3xt8zBKFefl6KPwoGfZ3xs8Yav4G8Cy6/oehtrd4lxFELVVckqxwW+QE8fSn+BfGdzq3wnt/G/iDSZdLl+yTXV1Zqrb41jLZADYOSFzzjrXm/xO1z4m+BP2YxqWs68qeMYLqNJ72BY3BV58AD5Av3CB92qWuah8SvF/7Juj61omtR/2tPbSz6zcTCNDPaBJhIoGwjJ+XoAeOtAj1b4TfEnw98TNGutW8OR3yW9rP5En2qIRtu2huACeMEV2dfCH7NmkfGrUPD13N8NNdtNP0hL9RdxzPGC0m1ckbo2P3cDqK9d+P/xE8a+Gvj34P8N6Lrstnpd8tr9qt1hjYSF7gq3LKSMgY4IoA+kqbK4jjaRs4VSxx7Vx3xw1jUvD/wAJPE2taPdNaahZ2Dy28yqGKMMYOGBB/EV5V8MvEHxO8ffsxX2o6VryyeLXv3jhvJ1jjAiSRNy8Jt+5uH3e9AHpPwn+LXhb4mXOp2/h2PUUfTdnn/aoBGPmLAYwxz90139fn1+zvpfxd1K819fhdrVrps8Yj/tAzPGN+S+zG5G77umOtfSnx8+LWtfDXwhoGh2cMV/411W3RASu9I3AVXk2jG4lzhRwCc+mKAPcaK+UNc0v9qPwt4bk8b3XjC3vfs0ZubrS1CSNHGOWynlhTgdQpyMHFe4fAX4jQfE34fwa+IEtr6OQ299AhyscygEle+0ggjPrjtQB39FFFABRRRQAUUUUAFFFFABRRRQAUUUUAFFFFABRRRQB5t+07pMms/AjxVaxIXkitBcqB1/dOsh/RTX5yV+r95bw3lpNaXMYkgmjaORD0ZWGCD+Br81PjR4Dvvh14/v/AA9dRubUOZbCYjia3YnYQfUfdPuDQNHpv7Dni6HQ/ibdeHryYRwa7bCOEscD7RGSyD8VLj64r7jr8obK6uLK8hvLOeSC5gkWSKWNsMjqchgfUGvt34HftJ+G/Eum2+leNbyDRNdjUI1xMdltdEfxBuiMe6nA9D2ADPoGioLO7tbyBZ7O5huImGVeKQOpHsRTdR1Cx063a51C9trOBBlpJ5VRVHuScUCLNfLX7e3jGzTRNI8C20yveS3Av7tQcmKNQVQH0LFifovvXS/GH9pvwp4bs5tP8GyxeIdZIKrLHn7LAfVn/jI9F49xXxX4h1nU/EGt3etazeSXl/dyGSeaQ8sT/IDoAOABigZn1+hP7ImkyaT8BNBEylZLwzXhBHZ5GK/+Oha+IfhR4J1P4heOLDw1pqMBM4a6mAyLeAH53P4cD1JAr77+K3ibTfhZ8Ibu/tQkIsLRbPTIc/el27IlHrjGT7KaAZ8cftc+Mv8AhLvjFfw28u+w0Uf2fb4PBZTmVvxfI+iiuq/YV8I/2t8RL7xVcRbrbRLfbCSODcSggfkgf8xXzzNJJNNJNM5eSRi7uerMTkk/jX6D/smeFF8LfBTSGkj23mqg6jcEjB/efcH4IF/WgD1LUbSDUNPuLC6Tfb3MTQyr/eVhgj8jXwN8W/hvrnw91+a1vbaWXTHkP2K+Vcxyp2BPQOB1B/lX6A1FdW9vdQPBdQRTwuMNHIgZW+oPFTKNz2Mnzmplk20rxe6PzRtIZru4S2tYZLieQ7UjiUszH0AHJr7M/Zb+Gd94I8P3Wr67F5OsaqEzAetvCvKqf9ok5I7cD1r1XTdB0PTZjNpui6bZSkYL29qkbfmoFaVTGFnc7834lnj6XsaceWL31u2cX8b/AAivjj4Xa54eCBrmW3MtofSdPmT8yMfQmvzQZWRikilXUkMp6gjqK/WOvzx/ar8Hf8If8ZNUjt4vLsNU/wCJja4GABITvUfRw34EVofMI6r9h/xn/YPxKn8MXUu2z1+LbGCeBcRgsn5rvH1xX3JX5T6LqV5o+sWerafKYruynS4hcfwupBH6iv03+HXiqw8beCdL8TacymG+gDsgOTFJ0dD7qwI/CgGfLP8AwUC1LzPF3hfSQxxb2M1wR2zI4Uf+i64f9jLTvt3x70qZl3LZWtxcH2PllB+r1F+2Frset/HbVkhk3w6bFFYqc8blXc//AI8zD8K7D9gO0ST4ka/eNgtBpIRfbfKvP/jv60AfalFFFAgr4c/bg8Ff2D8SIPFNpDtstei3SEDgXMYAf/vpdrfXdX3HXmv7SngdvHvwn1PTbaISalaD7bYccmWME7R/vLuX8RQB+c8cjxSLJG7I6MGVlOCpHQg+tLI8ksrSOzSSOxZieSzE8n3JNNOQSCCCOoI5Fel/sy+Df+E1+MOkWM0W+xsm+33mRkeXGQQp/wB59o/E0FH2x+z14NHgb4S6Lo0kYS9ki+1XvHPnSfMwP+6ML/wGvQKKKCQr5b/4KC2G/QPCephf9VdzwMf99FYf+gGvqSvA/wBuqzjuPgtDctjfa6tA6/8AAldD/wChfpQB8L19/wD7MXiSxtf2atH1bUp/KtNLhnjuZNpby0jlbLHHOAuD9K+AK+0P2I5bfXvgr4h8L3LbkS+mikU84jniX9OG/WgbPo6yura+tIryzuIrm2mQPFLE4ZHU9CCOCKmr86/hz8VvHXwh1u70axuhdWFrdSQ3GmXZLRbkYqxXuh46jj1Br6h+H/7T3w68QxRw63NN4aviMMl2N0JPtKoxj/eC0CPc6KzdG17RNZgE+kaxp+oRHo9tcJIP0NaLMFUsxCgdSTQAteGftv31lbfA+a0uGT7ReX9ulspPJZW3kj6Kp/Ouw+Ivxm+Hvge2lOqa9b3V6oO2xsnE07H0wDhfqxFfD/xx+KetfFLxMmo30Ys9PtQUsLFG3LCp6sx/ic4GT7ACgDz6vrP/AIJ++HplXxN4qkQrC/lWEDEfeI+d8fTKV81eA/CeteNvFNp4d0G1M95ctycfJEn8UjnsoH+HWvvrw1LoHwt0DS/h34f07UNd1O2thNLbWSJvO4ndPM7sqRhmzjc2TjABxQNnplFct4a8aWuq6udE1DS9R0LWPKM0dnfqn7+MfeaKRGZJAMjOGyM8gV1NAgrxP9mr/kbvif8A9jAf5yV7ZXif7NX/ACN3xP8A+xgP85Kl/Ej1MH/ueI9I/wDpSPbKKKKo8s+Kp76b4DftVX+p6tbTDQNXklfzUXO62mbduX1KP1HsfUV9Z2fjrwXeaOur2/ivRXsCm/z/ALbGFA98ng+x5pvxB8D+GPHui/2T4n0uO9gBLRPnbJC395HHKn+fevEpf2QPAzXpkTxHr6W+7PlfuS2PTds/pQB6h8PfjD4H8d+J9T8PeHdQee7sV3qzRlUuUHDPET1AJxzjrkcV83eBLfXv2gvit4hh8S+ONS0ey09me206ymKHZvKhUXOBtA+ZsEkkV9R/DP4b+Efh1pz2fhjTBA8uPPuZW3zzY6bnPb2GB7V5/wCPf2afBPibxNP4isdQ1XQL25kMs4sXURs5+8wBGVJ74OPagD53/aD8F6Z4D8deGtD0/wAZan4gbzBJJbX04kaxBkTABHTdgnGAflHrXpf/AAUM/wCQF4O/67Xf/oEddyf2Xfhv5Wn7JtbS4s5DK9yLlTJcvlTmQlT028AY6mu0+MXwn8OfFK00228Q3OowJpzSNCbSVUJLhQc5U/3RQM6DTx/xb23Hb+yV4/7Y18yfsP2c2oeCPiTp9sQs1zHFDEemGaKYD9TX1dDp8MWjppas/kpbi3BJ+baF2/niuN+D3wp8O/C6HU4vD9zqM66k8bzfa5FfBQMBt2qMfeNAjwX9hnxLo/h258SeC9dni0zWZbpJI1uWCGUoCjx5P8SkZx7mvpO88eeDrPxTY+F7jxFp66xfA/Z7YSgs2OxI4UnsDgntmuI+K/7P3gX4g6q+tXC3ek6tJgzXViyjziO7owIJ9xg+9Vfhh+zj4D8E63FrjNe63qUDB7eS+KlIWHRlRQBuHYnOO2KAPn3xJo19YftZ6/pl74zu/BUmp3Usltq0Sk5SUBkUncuFb7uc4BGK9A+I/wAJLq18OhPHf7Rd8dJuJIwI76AukjbhtIUzHODznt1r234tfCjwf8TLOKPxFaSJd24K299bMEnjB/hyQQy+xBFec+HP2UfAWn6pHeatqms63FEQUtbiRUjPs20AkewIoAx/2gvC8fgz9kOy8NQ6oNVisru2Ed2ECCVWlZgQASMYbjk16N+yhZ21n8AfDH2eJUM8Mk8pA5d2lfJP5AfgK6X4jfD7QfHHgkeENR8+z0xXiZFsisZQR/dVcggDtjFaXgTwzYeDfCOneGdLknks9PjMcTTsGcgsW5IAHU+lAG5XyL+1P/ydJ4B/3LL/ANK2r66rzrx78IPDPjPx5pHjLVLrUo9Q0oRCBIJVWM+XIZF3AqSeT69KAPK/+Cgv/IheHP8AsKP/AOiWr3nwZ/yTnRf+wPB/6JWsf4wfDHQPihpNlpniC4v4IbOczxm0kVGLFSvOVPGDXWaZp8On6La6TCzmC2tkt0LH5iqqFBPvgUAfLf7ATKs/jhmICh7cknoBmWrWrfA/wP441S78WfCL4hR6XemZ3aGCXdHHJuO7BUiSMZye49OK9h+Ffwf8K/DuHWYNIlv7yHWFVbuO9kV1KgMMABRwQ5zXDeI/2U/h7qGoPd6RfazoIc5aC1mV4gPRQ4JA/HFAGd+yd8QfGWqeL/EXw/8AF2px622jxs0V+riQ5STy2XzB99TkEE88GuR+HV9Z6f8AtzeJ5L66htUke8jRpnCBnIQhcnuQDX0H8I/hX4U+GOm3Ft4ehnkuLoqbm8uXDzS46AkAAKMngAda5X4q/s7eCviB4nk8R3N1qWl6hOF+0tZumyYgYDFWU4bAAyOuKBlP9se7tb39nvUbizuYbmFr22CyROHUkTAHBHHUYqT4U/8AJnMH/YuXn8pa6a7+D3he5+ENt8MXudSXRrdlZZVlXzyVk8zJbbjlie1dP4M8J6X4W8E2fhGz825020gaBRckMzoxJIbAAP3j2oEfPv7BusaRYfDzX4b7VLK1kXUlkKzTqhCmJQG5PTIIrA/bBuI9I/aG8E61fbksoYLeV5AM4WO5Jf8AIV6A37J/w8/4SBdSh1LXIbZZhKtksyFFwchQxXdtz75969J+Lnwx8MfE3RodP8QxTJLbMXtbu3YLNCT1wSCCDgZBBHAoA5L9pbxv4UX4E66Ite0+5fVrPyLFILhXadnIwVAPQDJJ7YrL/YqBb4AEAZJv7vA/Ko/Df7Kvw80u0vo7y61XU57qBoY55nRTbBurRqFxv9znHYV6l8LPAukfDrwqvhvQ5rua0Wd5w104Z9z4zyABjj0oA+af2EtT03Tte8aR6hqFraOywsonlVMqrybiM+mRn61B+2va3EPxX8H+J11Ca00u5s4o4dRtxv8AIZJi5dMEZIWRXHPOK9M8VfsrfD3XPEV1q0d9rOmx3UrSy2ltJH5YZjltu5SVBz0zx2r1TxJ4C8L+I/BUPhDW9OF7pcEMcUIdj5kexdqurDkMB3FAHiFx8LfEU/hp9Zn/AGl9Uk0SWEs9y4/cvGRzk+fjkdq7X9ljwHo3gvwhfXXh/wAYReJ9N1eZJ4riK38pUKqVIxubn1zgjFcon7I3gcX25vEXiJrHfu+y+ZGPw3bf6Zr3Twd4Z0Pwh4ft9B8O6fHY2FuDtjTksT1ZieWY9yaANiiiigAooooAKKKKACiiigAooooAKKKKACiiigAooooAK4j4w/DPw98TfDn9la1G0VxCS9nexAebbOe49VPdTwfrg129FAH5y/FP4J+PPh/cyyX2lyajpak7NRskMkRXsXA5jP149zXmuQfQ1+seMjB5B6ivnv8Aam8L+GYtJN9F4d0iO6YbmnWyjEhPPJbGaB3Pimzv7+zGLO+urbnP7mZk/kabeXl5eEG8u7i5I6GaVn/maik/1jD/AGjSL94fWgYhIHcCvRvhd8F/HnxAuY203SZLHTCRv1G9Qxwgeq55c+yg/UV9H/sq+F/DVxYC8n8O6RLcqoZZnso2cHHUMRmvo4AKAqgADoBQK55h4D8H+B/gT4FnnlugpYBr7UZYy01y/ZVVQTjrhBn8eTXyX+0Z8S9e+KXiOMW2k6naeH7AkWNs9u+5yeDK+B949h2HHrX6CYB6jNG1f7o/KgR+UraXqZUj+zb7kf8APu/+Ffof+z98QNF8YeBtKsbcvZ6tY2UUN3YTRtG6FFCllyBuQ4zkevOK9L2r/dH5UED0FABRRRQAUUUUANlkSKJ5ZHVERSzMxwAB1Jr4j/bL8YaT448UaPa+GLW8v00mGZJ76O2fy5GcrhEOPmC7Tz0+bivt6jav90flQB+U39man/0Db7/wHf8Awr1f4E/FzxV8K7bU9P8A7FvNQ028jeSG3eJl8i524WQZH3TxuHfAr9Atq/3R+VIY0b7yKfqKB3Pyuv4db1K/uNRu7O+nubmV5ppTA5LuxJY9PUmvT/2XfGUvw5+JQvtY07UF0nULc2d3Itq7GHLBlkwByARz7E1+gYRQMBVA+lG1f7o/KgLkFheWt/ZQ3tlPHcW0yB4pUOVdT0INT0dOlFAgooooA+J/2uPgvdeHdbuvHXhqzaXQr1zLfRRLn7FKT8zYH/LNjznsSR0xXpf7Cng3+yfAN94vuosXOtTeXASORbxEgY/3n3H8BX0VLFHNE8M0aSRSKVdHXKsD1BB6iszwfa21l4X020s7eG2t4rdVjiiQIiDHQAcAUAa1FFFABXyR+2p8QrTxDYWXgfw0lxqKQXX2rULmCFmiDKCEjVgMMfmJOOBge9fW9G1f7o/KgD8pv7M1P/oG33/gO/8AhXq/7Mnj7UPhl44eXUtM1FtD1NFhvwls5MRBykoGOduTkehNfoFtX+6Pyo2r/dH5Ux3PgT9o/wCHniBfiFrHi/QdEvdR8M6tIt9bX9pCZY/3ihmztyV+bd1ArxdvlcowKsDgqeCPwr9Y+nSuS+IHhfwzqWkz3Go+HdIvZgOJLiyjkYfiwJpBc/MuCSSCQSQSPE46MjFT+Yq1Lq2rTReTNquoSx/3HuXZfyJr134maHotnqTpZ6Pp9uvmYxFbIg7+grB8MaXpk2tQRzadZyITyrwKQfwIoA80jUvII41LOxwFUZJPsK9d+F37PXxA8azRXFzYN4f0liC13foVdl/2IvvN+OB719kfB/wx4a07w9Bd6f4e0izuMD97BZRxv0HcDNd9QFzifhJ8MfC/w00Q6foNsXuJQPtd9NgzXDD1PYeijgfrXlvj/QtQ1yTxX4ZtbOO81+48YWF/JFMpKy6cVjWN2wQzQptdW2njBHU19EV4n+2Eq2nw0Gt2qi31S1m2217ENs8IIOQkg+Zc4GcGgRzfgDRdS0ZvD/h3ULF9P8R/8JnNqEVjGCYLOxSMrK0BLMfs7LgZJ5Z8Y4r6Qrwv9jT/AE74cy65e/6TqtzLsnvpvnnlUDgNIfmYD0Jr3SgArxP9mr/kbvif/wBjAf5yV7ZXlvwOghh8RePGihjjL6wS5VQNxy/J9ah/Ej08I7YTELyj/wClI9SoooqzzAooooAKKKKACiiigAooooAKKKKACiiigAooooAKKKKACiiigAooooAKKKKACiiigAooooAKKKKACiiigAooooAKKKKACiiigAooooAKKKKACiiigAooooAKKKKACiiigD//2Q==">
            <a:extLst>
              <a:ext uri="{FF2B5EF4-FFF2-40B4-BE49-F238E27FC236}">
                <a16:creationId xmlns:a16="http://schemas.microsoft.com/office/drawing/2014/main" id="{FB2D3164-6D65-4803-89D0-3BFAD85C63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8DDBD28A-F70B-48C4-9806-2C8BA18BBA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181952"/>
            <a:ext cx="3809999" cy="455150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6C47C958-C631-452E-984E-AAF6411E1F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420" y="6181521"/>
            <a:ext cx="3398520" cy="4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5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DE2B81-34AC-4970-9E5B-8A216EBF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3" y="762000"/>
            <a:ext cx="8340437" cy="54633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Identify FOA, K mechanism, and NIH Institute</a:t>
            </a:r>
          </a:p>
          <a:p>
            <a:r>
              <a:rPr lang="en-US" dirty="0"/>
              <a:t>Find contact info in FOA</a:t>
            </a:r>
          </a:p>
          <a:p>
            <a:pPr lvl="1"/>
            <a:r>
              <a:rPr lang="en-US" dirty="0"/>
              <a:t>Typically at the bottom under “Section VII. Agency Contacts” when submitting to a specific FOA</a:t>
            </a:r>
          </a:p>
          <a:p>
            <a:pPr lvl="1"/>
            <a:r>
              <a:rPr lang="en-US" dirty="0"/>
              <a:t>When applying to a Parent FOA, see “Table of IC-Specific Information” link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When to contact: Prior to grant submission, contact early</a:t>
            </a:r>
          </a:p>
          <a:p>
            <a:r>
              <a:rPr lang="en-US" dirty="0"/>
              <a:t>Email first, send a 1 page concept page or specific aims, set up time to talk. Allow ample time for program officer response</a:t>
            </a:r>
          </a:p>
          <a:p>
            <a:r>
              <a:rPr lang="en-US" dirty="0"/>
              <a:t>Questions to ask</a:t>
            </a:r>
          </a:p>
          <a:p>
            <a:pPr lvl="1"/>
            <a:r>
              <a:rPr lang="en-US" dirty="0"/>
              <a:t>Am I eligible (if there is any doubt)</a:t>
            </a:r>
          </a:p>
          <a:p>
            <a:pPr lvl="1"/>
            <a:r>
              <a:rPr lang="en-US" dirty="0"/>
              <a:t>Is my research question of interest to the Institute?</a:t>
            </a:r>
          </a:p>
          <a:p>
            <a:pPr lvl="2"/>
            <a:r>
              <a:rPr lang="en-US" dirty="0"/>
              <a:t>If it isn’t, you need to find a more appropriate institute (depends on primary outcome variables) or re-think your question</a:t>
            </a:r>
          </a:p>
          <a:p>
            <a:pPr lvl="1"/>
            <a:r>
              <a:rPr lang="en-US" dirty="0"/>
              <a:t>How to increase my competitiveness?</a:t>
            </a:r>
          </a:p>
          <a:p>
            <a:pPr lvl="1"/>
            <a:r>
              <a:rPr lang="en-US" dirty="0"/>
              <a:t>How are K applications reviewed? Are they part of a regular review panel with other </a:t>
            </a:r>
            <a:r>
              <a:rPr lang="en-US" dirty="0" err="1"/>
              <a:t>nonK</a:t>
            </a:r>
            <a:r>
              <a:rPr lang="en-US" dirty="0"/>
              <a:t> applications or are all K applications reviewed together. </a:t>
            </a:r>
          </a:p>
          <a:p>
            <a:r>
              <a:rPr lang="en-US" dirty="0"/>
              <a:t>Do not feel uncomfortable about calling. Include your mentor.</a:t>
            </a:r>
          </a:p>
          <a:p>
            <a:r>
              <a:rPr lang="en-US" dirty="0"/>
              <a:t>Do homework first, Read FOA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B28319D-2846-445D-8EB3-AC76E6EB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3309"/>
            <a:ext cx="8458200" cy="61782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A50021"/>
                </a:solidFill>
              </a:rPr>
              <a:t>Program Officers: When to contact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51F8E-71FA-6A92-7FC6-0A7FA82E8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737652" cy="9312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E6501220-5235-57B2-0383-2DD03A142770}"/>
              </a:ext>
            </a:extLst>
          </p:cNvPr>
          <p:cNvSpPr/>
          <p:nvPr/>
        </p:nvSpPr>
        <p:spPr>
          <a:xfrm>
            <a:off x="6934200" y="16764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82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131371</TotalTime>
  <Words>200</Words>
  <Application>Microsoft Office PowerPoint</Application>
  <PresentationFormat>On-screen Show (4:3)</PresentationFormat>
  <Paragraphs>28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Program Officers: When to contact</vt:lpstr>
    </vt:vector>
  </TitlesOfParts>
  <Company>University of Arkansas for Medical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Mcdaniel, Angela C</dc:creator>
  <cp:lastModifiedBy>Schootman, Mario</cp:lastModifiedBy>
  <cp:revision>1533</cp:revision>
  <cp:lastPrinted>2019-12-11T17:37:44Z</cp:lastPrinted>
  <dcterms:created xsi:type="dcterms:W3CDTF">2016-01-26T18:57:17Z</dcterms:created>
  <dcterms:modified xsi:type="dcterms:W3CDTF">2023-08-02T12:56:33Z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2022-11-21T19:18:12Z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f6465481-8f91-4eae-bcda-6e7b5920e694</vt:lpwstr>
  </property>
  <property fmtid="{D5CDD505-2E9C-101B-9397-08002B2CF9AE}" pid="8" name="MSIP_Label_8ca390d5-a4f3-448c-8368-24080179bc53_ContentBits">
    <vt:lpwstr>0</vt:lpwstr>
  </property>
</Properties>
</file>