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76620-A2E3-10A6-AB26-00480E920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30E7-6834-A2D7-D1FE-F82C4D96D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97018-F8B7-2A32-EA3A-12E2257C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75537-DC6B-8D32-EA08-046881A2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D8DC4-497A-B221-510F-062379BF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080E-6E03-39A0-C80B-B9819855A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F0402-A162-D489-ED0B-6C56B0CC3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3F3E6-3F9C-D6ED-2A12-C50FE27E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004D6-3546-8D8C-E683-1FFA203C3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4316E-1B73-60D0-B48F-E3B8CEC1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5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A76F9F-F406-E020-254F-294EB913B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593AB-F809-8688-7835-F40254791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67F3F-4990-1554-A430-5EBA100F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D35E2-DED2-DF4A-1978-1CA57A4C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436E3-A0B9-30F3-8611-1D00C7C1F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4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47F6-AFBE-19E3-738F-A5FCA45AB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212A1-E026-5379-6450-0CCF0A31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2A15F-42E1-00D1-CD74-A9F876B1C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993C3-3D9D-3FAA-0BFD-72528648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2CC5E-AFF3-09F0-A773-2D2462B6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9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60850-2A50-42C6-E1F7-6EC7A9393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ECF094-E21D-D628-4276-E0FAF8AA5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17B7F-716D-7511-DE51-3F22E5436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0DF24-852E-CACD-8201-D2426EBD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14F12-4648-1813-D0C0-8E32D9DE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8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17E7A-B417-1EAE-AD92-12F1BBF39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9FF95-E9AF-88F4-B7E9-D7BCF5B99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D4E3F3-2417-02DF-3EA9-7C160D0D3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C9986-235C-518E-DDFE-379FD5DF2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9EEBE-2723-1DF5-E9D7-DE62C248D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CD5BC-5B92-96D7-D6CC-231988A88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81C8B-A432-B717-8239-DCDE53CA8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FF454-C016-866D-B369-77CF6A6B8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F733-E65A-A46A-6674-B93F0AE91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13BD54-5EA2-553C-E795-91D434F5FB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B63C9B-DD64-BEB1-0DAA-82AD40531B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A9A498-4AFD-6C6C-F541-ADFE69FA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68802E-A030-4628-5966-7FF2C80CB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E07B3-2B88-F342-6610-111B6365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1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0BA0E-4B9C-53CF-A7AF-9E40C24E5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09F6A8-3640-B0E7-11EA-31A4121D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16E03A-F7F5-B757-63D8-D3154EC2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1156E-2F88-0237-CBAA-56A2E338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0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A0AE73-4A46-0C3B-A0A4-B1516841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6B8AA3-69BB-4BDA-AAA1-67A05A6B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85438-C498-9285-E015-87A206EB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7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BC0BC-2755-DD2F-59CB-6E4015BA5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FA401-80E1-D587-F8FC-B6476929C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8977BA-9220-6861-0268-9B6ECF1D5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8F354-9C83-C5C6-F4CF-2E9523B06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0C0BB-C261-C2BB-8DFA-C375E471E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32D2-1B36-92B6-DFD3-833D8274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3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3038-C6E4-B926-61EF-262CFD7EB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7CBB1A-A7F1-7AD1-CB4F-F4A82E58E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FA4DE-56AB-BE75-27A6-822F03B4B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75094-785B-9BFC-A455-A5F365EA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A3125-DF2D-EC31-5566-B437A3D7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8EF91-87D2-A875-F0C2-F5643F87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2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C3158-EA50-CEBA-54EA-AA28BAEC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90F02-9EB1-55EF-0775-ABC3E6B4F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5C212-9629-8EE2-1E4A-8D6B7A3AB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0A518-2496-4D8D-89E6-9F869FC31C58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894FE-C1E0-72BE-24D2-890D0EE73E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D5AD7-001E-AEC3-7900-939CEAD37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6C185-46D7-4DFB-ACF9-BC1334C4B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6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BA84ECD9-2C05-A43D-3CDC-57E43DAEF038}"/>
              </a:ext>
            </a:extLst>
          </p:cNvPr>
          <p:cNvSpPr/>
          <p:nvPr/>
        </p:nvSpPr>
        <p:spPr>
          <a:xfrm>
            <a:off x="677636" y="963386"/>
            <a:ext cx="3380014" cy="1208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5D0C6E3-0417-4E77-46C4-3B78D5D8F612}"/>
              </a:ext>
            </a:extLst>
          </p:cNvPr>
          <p:cNvSpPr/>
          <p:nvPr/>
        </p:nvSpPr>
        <p:spPr>
          <a:xfrm>
            <a:off x="4512020" y="963386"/>
            <a:ext cx="3380014" cy="1208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BC0D97B-E410-E474-E57B-EC08F4A74674}"/>
              </a:ext>
            </a:extLst>
          </p:cNvPr>
          <p:cNvSpPr/>
          <p:nvPr/>
        </p:nvSpPr>
        <p:spPr>
          <a:xfrm>
            <a:off x="8346404" y="963386"/>
            <a:ext cx="3380014" cy="1208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4DCA-51FB-81E1-A23B-A8253352E494}"/>
              </a:ext>
            </a:extLst>
          </p:cNvPr>
          <p:cNvSpPr txBox="1"/>
          <p:nvPr/>
        </p:nvSpPr>
        <p:spPr>
          <a:xfrm>
            <a:off x="677636" y="2810933"/>
            <a:ext cx="3047999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Research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u="sng" dirty="0"/>
              <a:t>Training</a:t>
            </a:r>
          </a:p>
          <a:p>
            <a:r>
              <a:rPr lang="en-US" dirty="0"/>
              <a:t>Education: </a:t>
            </a:r>
          </a:p>
          <a:p>
            <a:endParaRPr lang="en-US" dirty="0"/>
          </a:p>
          <a:p>
            <a:r>
              <a:rPr lang="en-US" dirty="0"/>
              <a:t>Postdoc fellowship: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2972C-7BC4-F3E4-7ECC-AEA0A56C0960}"/>
              </a:ext>
            </a:extLst>
          </p:cNvPr>
          <p:cNvSpPr txBox="1"/>
          <p:nvPr/>
        </p:nvSpPr>
        <p:spPr>
          <a:xfrm>
            <a:off x="1018253" y="1382877"/>
            <a:ext cx="174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Prior experience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9A9EB-295D-EDC2-E477-DD7E907AA94F}"/>
              </a:ext>
            </a:extLst>
          </p:cNvPr>
          <p:cNvSpPr txBox="1"/>
          <p:nvPr/>
        </p:nvSpPr>
        <p:spPr>
          <a:xfrm>
            <a:off x="5031453" y="1407369"/>
            <a:ext cx="1658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K99/R00 award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02A219-80E8-6AE0-2000-95E615742D43}"/>
              </a:ext>
            </a:extLst>
          </p:cNvPr>
          <p:cNvSpPr txBox="1"/>
          <p:nvPr/>
        </p:nvSpPr>
        <p:spPr>
          <a:xfrm>
            <a:off x="8875320" y="1350611"/>
            <a:ext cx="2586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Independent investigator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D03C8B-308A-E529-045C-B36C76F6B8F2}"/>
              </a:ext>
            </a:extLst>
          </p:cNvPr>
          <p:cNvSpPr txBox="1"/>
          <p:nvPr/>
        </p:nvSpPr>
        <p:spPr>
          <a:xfrm>
            <a:off x="4673600" y="2810933"/>
            <a:ext cx="304800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Research</a:t>
            </a:r>
          </a:p>
          <a:p>
            <a:r>
              <a:rPr lang="en-US" dirty="0"/>
              <a:t>Aim 1 K99: </a:t>
            </a:r>
          </a:p>
          <a:p>
            <a:r>
              <a:rPr lang="en-US" dirty="0"/>
              <a:t>Aim 2 K99:</a:t>
            </a:r>
          </a:p>
          <a:p>
            <a:r>
              <a:rPr lang="en-US" dirty="0"/>
              <a:t>Aim X K99:</a:t>
            </a:r>
          </a:p>
          <a:p>
            <a:r>
              <a:rPr lang="en-US" dirty="0"/>
              <a:t>Aim Y R00:</a:t>
            </a:r>
          </a:p>
          <a:p>
            <a:r>
              <a:rPr lang="en-US" dirty="0"/>
              <a:t>Aim Z R00:</a:t>
            </a:r>
          </a:p>
          <a:p>
            <a:endParaRPr lang="en-US" dirty="0"/>
          </a:p>
          <a:p>
            <a:r>
              <a:rPr lang="en-US" u="sng" dirty="0"/>
              <a:t>Training</a:t>
            </a:r>
          </a:p>
          <a:p>
            <a:r>
              <a:rPr lang="en-US" dirty="0"/>
              <a:t>Goal 1:</a:t>
            </a:r>
          </a:p>
          <a:p>
            <a:r>
              <a:rPr lang="en-US" dirty="0"/>
              <a:t>Goal 2:</a:t>
            </a:r>
          </a:p>
          <a:p>
            <a:r>
              <a:rPr lang="en-US" dirty="0"/>
              <a:t>Goal X:</a:t>
            </a:r>
          </a:p>
          <a:p>
            <a:r>
              <a:rPr lang="en-US" dirty="0"/>
              <a:t>Goal Y: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001C18-4EAD-5A9D-4BE8-FE9B524F4CFC}"/>
              </a:ext>
            </a:extLst>
          </p:cNvPr>
          <p:cNvSpPr txBox="1"/>
          <p:nvPr/>
        </p:nvSpPr>
        <p:spPr>
          <a:xfrm>
            <a:off x="8358704" y="2810933"/>
            <a:ext cx="3367714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Next step: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u="sng" dirty="0"/>
              <a:t>Future research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CC10FD-6856-F384-8DB9-C414878405B0}"/>
              </a:ext>
            </a:extLst>
          </p:cNvPr>
          <p:cNvSpPr txBox="1"/>
          <p:nvPr/>
        </p:nvSpPr>
        <p:spPr>
          <a:xfrm>
            <a:off x="753953" y="459991"/>
            <a:ext cx="263822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Figure </a:t>
            </a:r>
            <a:r>
              <a:rPr lang="en-US" dirty="0">
                <a:highlight>
                  <a:srgbClr val="FFFF00"/>
                </a:highlight>
              </a:rPr>
              <a:t>X</a:t>
            </a:r>
            <a:r>
              <a:rPr lang="en-US" dirty="0"/>
              <a:t>. Career trajectory</a:t>
            </a:r>
          </a:p>
        </p:txBody>
      </p:sp>
    </p:spTree>
    <p:extLst>
      <p:ext uri="{BB962C8B-B14F-4D97-AF65-F5344CB8AC3E}">
        <p14:creationId xmlns:p14="http://schemas.microsoft.com/office/powerpoint/2010/main" val="81881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BA84ECD9-2C05-A43D-3CDC-57E43DAEF038}"/>
              </a:ext>
            </a:extLst>
          </p:cNvPr>
          <p:cNvSpPr/>
          <p:nvPr/>
        </p:nvSpPr>
        <p:spPr>
          <a:xfrm>
            <a:off x="677636" y="963386"/>
            <a:ext cx="3380014" cy="1208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5D0C6E3-0417-4E77-46C4-3B78D5D8F612}"/>
              </a:ext>
            </a:extLst>
          </p:cNvPr>
          <p:cNvSpPr/>
          <p:nvPr/>
        </p:nvSpPr>
        <p:spPr>
          <a:xfrm>
            <a:off x="4512020" y="963386"/>
            <a:ext cx="3380014" cy="1208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6BC0D97B-E410-E474-E57B-EC08F4A74674}"/>
              </a:ext>
            </a:extLst>
          </p:cNvPr>
          <p:cNvSpPr/>
          <p:nvPr/>
        </p:nvSpPr>
        <p:spPr>
          <a:xfrm>
            <a:off x="8346404" y="963386"/>
            <a:ext cx="3380014" cy="120831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D84DCA-51FB-81E1-A23B-A8253352E494}"/>
              </a:ext>
            </a:extLst>
          </p:cNvPr>
          <p:cNvSpPr txBox="1"/>
          <p:nvPr/>
        </p:nvSpPr>
        <p:spPr>
          <a:xfrm>
            <a:off x="677636" y="2810933"/>
            <a:ext cx="3047999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Research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u="sng" dirty="0"/>
              <a:t>Training</a:t>
            </a:r>
          </a:p>
          <a:p>
            <a:r>
              <a:rPr lang="en-US" dirty="0"/>
              <a:t>Education: </a:t>
            </a:r>
          </a:p>
          <a:p>
            <a:endParaRPr lang="en-US" dirty="0"/>
          </a:p>
          <a:p>
            <a:r>
              <a:rPr lang="en-US" dirty="0"/>
              <a:t>Postdoc fellowship: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12972C-7BC4-F3E4-7ECC-AEA0A56C0960}"/>
              </a:ext>
            </a:extLst>
          </p:cNvPr>
          <p:cNvSpPr txBox="1"/>
          <p:nvPr/>
        </p:nvSpPr>
        <p:spPr>
          <a:xfrm>
            <a:off x="1018253" y="1382877"/>
            <a:ext cx="1748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Prior experience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9A9EB-295D-EDC2-E477-DD7E907AA94F}"/>
              </a:ext>
            </a:extLst>
          </p:cNvPr>
          <p:cNvSpPr txBox="1"/>
          <p:nvPr/>
        </p:nvSpPr>
        <p:spPr>
          <a:xfrm>
            <a:off x="5031453" y="1407369"/>
            <a:ext cx="961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 award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02A219-80E8-6AE0-2000-95E615742D43}"/>
              </a:ext>
            </a:extLst>
          </p:cNvPr>
          <p:cNvSpPr txBox="1"/>
          <p:nvPr/>
        </p:nvSpPr>
        <p:spPr>
          <a:xfrm>
            <a:off x="8875320" y="1350611"/>
            <a:ext cx="2586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Independent investigator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D03C8B-308A-E529-045C-B36C76F6B8F2}"/>
              </a:ext>
            </a:extLst>
          </p:cNvPr>
          <p:cNvSpPr txBox="1"/>
          <p:nvPr/>
        </p:nvSpPr>
        <p:spPr>
          <a:xfrm>
            <a:off x="4673600" y="2810933"/>
            <a:ext cx="3048000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Research</a:t>
            </a:r>
          </a:p>
          <a:p>
            <a:r>
              <a:rPr lang="en-US" dirty="0"/>
              <a:t>Aim 1 : </a:t>
            </a:r>
          </a:p>
          <a:p>
            <a:r>
              <a:rPr lang="en-US" dirty="0"/>
              <a:t>Aim 2 :</a:t>
            </a:r>
          </a:p>
          <a:p>
            <a:r>
              <a:rPr lang="en-US" dirty="0"/>
              <a:t>Aim X :</a:t>
            </a:r>
          </a:p>
          <a:p>
            <a:r>
              <a:rPr lang="en-US" dirty="0"/>
              <a:t>Aim Y :</a:t>
            </a:r>
          </a:p>
          <a:p>
            <a:r>
              <a:rPr lang="en-US" dirty="0"/>
              <a:t>Aim Z :</a:t>
            </a:r>
          </a:p>
          <a:p>
            <a:endParaRPr lang="en-US" dirty="0"/>
          </a:p>
          <a:p>
            <a:r>
              <a:rPr lang="en-US" u="sng" dirty="0"/>
              <a:t>Training</a:t>
            </a:r>
          </a:p>
          <a:p>
            <a:r>
              <a:rPr lang="en-US" dirty="0"/>
              <a:t>Goal 1:</a:t>
            </a:r>
          </a:p>
          <a:p>
            <a:r>
              <a:rPr lang="en-US" dirty="0"/>
              <a:t>Goal 2:</a:t>
            </a:r>
          </a:p>
          <a:p>
            <a:r>
              <a:rPr lang="en-US" dirty="0"/>
              <a:t>Goal X:</a:t>
            </a:r>
          </a:p>
          <a:p>
            <a:r>
              <a:rPr lang="en-US" dirty="0"/>
              <a:t>Goal Y: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001C18-4EAD-5A9D-4BE8-FE9B524F4CFC}"/>
              </a:ext>
            </a:extLst>
          </p:cNvPr>
          <p:cNvSpPr txBox="1"/>
          <p:nvPr/>
        </p:nvSpPr>
        <p:spPr>
          <a:xfrm>
            <a:off x="8358704" y="2810933"/>
            <a:ext cx="3367714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/>
              <a:t>Next step: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u="sng" dirty="0"/>
              <a:t>Future research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CC10FD-6856-F384-8DB9-C414878405B0}"/>
              </a:ext>
            </a:extLst>
          </p:cNvPr>
          <p:cNvSpPr txBox="1"/>
          <p:nvPr/>
        </p:nvSpPr>
        <p:spPr>
          <a:xfrm>
            <a:off x="753953" y="459991"/>
            <a:ext cx="376577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Figure </a:t>
            </a:r>
            <a:r>
              <a:rPr lang="en-US" dirty="0">
                <a:highlight>
                  <a:srgbClr val="FFFF00"/>
                </a:highlight>
              </a:rPr>
              <a:t>X</a:t>
            </a:r>
            <a:r>
              <a:rPr lang="en-US" dirty="0"/>
              <a:t>. Career trajectory for K award</a:t>
            </a:r>
          </a:p>
        </p:txBody>
      </p:sp>
    </p:spTree>
    <p:extLst>
      <p:ext uri="{BB962C8B-B14F-4D97-AF65-F5344CB8AC3E}">
        <p14:creationId xmlns:p14="http://schemas.microsoft.com/office/powerpoint/2010/main" val="369723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Schootman, Mario</dc:creator>
  <cp:lastModifiedBy>Schootman, Mario</cp:lastModifiedBy>
  <cp:revision>2</cp:revision>
  <dcterms:created xsi:type="dcterms:W3CDTF">2023-06-12T19:28:27Z</dcterms:created>
  <dcterms:modified xsi:type="dcterms:W3CDTF">2023-06-18T13:15:08Z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ca390d5-a4f3-448c-8368-24080179bc53_Enabled">
    <vt:lpwstr>true</vt:lpwstr>
  </property>
  <property fmtid="{D5CDD505-2E9C-101B-9397-08002B2CF9AE}" pid="3" name="MSIP_Label_8ca390d5-a4f3-448c-8368-24080179bc53_SetDate">
    <vt:lpwstr>2023-06-12T19:35:04Z</vt:lpwstr>
  </property>
  <property fmtid="{D5CDD505-2E9C-101B-9397-08002B2CF9AE}" pid="4" name="MSIP_Label_8ca390d5-a4f3-448c-8368-24080179bc53_Method">
    <vt:lpwstr>Standard</vt:lpwstr>
  </property>
  <property fmtid="{D5CDD505-2E9C-101B-9397-08002B2CF9AE}" pid="5" name="MSIP_Label_8ca390d5-a4f3-448c-8368-24080179bc53_Name">
    <vt:lpwstr>Low Risk</vt:lpwstr>
  </property>
  <property fmtid="{D5CDD505-2E9C-101B-9397-08002B2CF9AE}" pid="6" name="MSIP_Label_8ca390d5-a4f3-448c-8368-24080179bc53_SiteId">
    <vt:lpwstr>5b703aa0-061f-4ed9-beca-765a39ee1304</vt:lpwstr>
  </property>
  <property fmtid="{D5CDD505-2E9C-101B-9397-08002B2CF9AE}" pid="7" name="MSIP_Label_8ca390d5-a4f3-448c-8368-24080179bc53_ActionId">
    <vt:lpwstr>baea9458-09a9-4e39-b107-d40a1d779d06</vt:lpwstr>
  </property>
  <property fmtid="{D5CDD505-2E9C-101B-9397-08002B2CF9AE}" pid="8" name="MSIP_Label_8ca390d5-a4f3-448c-8368-24080179bc53_ContentBits">
    <vt:lpwstr>0</vt:lpwstr>
  </property>
</Properties>
</file>