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413" r:id="rId3"/>
    <p:sldId id="418" r:id="rId4"/>
    <p:sldId id="268" r:id="rId5"/>
    <p:sldId id="368" r:id="rId6"/>
    <p:sldId id="323" r:id="rId7"/>
    <p:sldId id="310" r:id="rId8"/>
    <p:sldId id="392" r:id="rId9"/>
    <p:sldId id="324" r:id="rId10"/>
    <p:sldId id="325" r:id="rId11"/>
    <p:sldId id="369" r:id="rId12"/>
    <p:sldId id="359" r:id="rId13"/>
    <p:sldId id="387" r:id="rId14"/>
    <p:sldId id="388" r:id="rId15"/>
    <p:sldId id="393" r:id="rId16"/>
    <p:sldId id="348" r:id="rId17"/>
    <p:sldId id="382" r:id="rId18"/>
    <p:sldId id="383" r:id="rId19"/>
    <p:sldId id="384" r:id="rId20"/>
    <p:sldId id="385" r:id="rId21"/>
    <p:sldId id="386" r:id="rId22"/>
    <p:sldId id="409" r:id="rId23"/>
    <p:sldId id="410" r:id="rId24"/>
    <p:sldId id="419" r:id="rId25"/>
    <p:sldId id="420" r:id="rId26"/>
    <p:sldId id="422" r:id="rId27"/>
    <p:sldId id="423" r:id="rId28"/>
    <p:sldId id="424" r:id="rId29"/>
    <p:sldId id="411" r:id="rId30"/>
    <p:sldId id="405" r:id="rId31"/>
    <p:sldId id="406" r:id="rId32"/>
    <p:sldId id="40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9A42B-4310-4F04-B506-523E013519F5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97AA7-3B0A-4A75-BBD8-34B576CF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6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78C9C-FC4F-4685-BE03-0BF8E8F32D2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936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50FF-E51F-4638-BA2C-E18A98026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A0E7-BC66-49AF-9F93-DF8F5F7A6F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4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50FF-E51F-4638-BA2C-E18A98026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A0E7-BC66-49AF-9F93-DF8F5F7A6F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50FF-E51F-4638-BA2C-E18A98026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A0E7-BC66-49AF-9F93-DF8F5F7A6F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5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50FF-E51F-4638-BA2C-E18A98026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A0E7-BC66-49AF-9F93-DF8F5F7A6F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50FF-E51F-4638-BA2C-E18A98026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A0E7-BC66-49AF-9F93-DF8F5F7A6F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0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50FF-E51F-4638-BA2C-E18A98026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A0E7-BC66-49AF-9F93-DF8F5F7A6F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50FF-E51F-4638-BA2C-E18A98026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A0E7-BC66-49AF-9F93-DF8F5F7A6F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5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50FF-E51F-4638-BA2C-E18A98026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A0E7-BC66-49AF-9F93-DF8F5F7A6F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9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50FF-E51F-4638-BA2C-E18A98026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A0E7-BC66-49AF-9F93-DF8F5F7A6F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0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50FF-E51F-4638-BA2C-E18A98026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A0E7-BC66-49AF-9F93-DF8F5F7A6F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3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50FF-E51F-4638-BA2C-E18A98026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A0E7-BC66-49AF-9F93-DF8F5F7A6F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0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B50FF-E51F-4638-BA2C-E18A98026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3A0E7-BC66-49AF-9F93-DF8F5F7A6F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9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71" y="948907"/>
            <a:ext cx="10307782" cy="1388852"/>
          </a:xfrm>
        </p:spPr>
        <p:txBody>
          <a:bodyPr>
            <a:normAutofit/>
          </a:bodyPr>
          <a:lstStyle/>
          <a:p>
            <a:r>
              <a:rPr lang="en-US" b="1" dirty="0" smtClean="0"/>
              <a:t>Introduction to Implementation Science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6662" y="2538162"/>
            <a:ext cx="8382000" cy="2245177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Geoffrey M. Curran, PhD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Director, Center for Implementation Research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Professor, Departments of Pharmacy Practice and Psychiatry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University of Arkansas for Medical Sciences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Research Health Scientist, Central Arkansas Veterans Healthcare Syste</a:t>
            </a:r>
            <a:r>
              <a:rPr lang="en-US" sz="2000" b="1" dirty="0">
                <a:solidFill>
                  <a:schemeClr val="tx2"/>
                </a:solidFill>
              </a:rPr>
              <a:t>m</a:t>
            </a:r>
          </a:p>
        </p:txBody>
      </p:sp>
      <p:pic>
        <p:nvPicPr>
          <p:cNvPr id="5" name="Picture 4" descr="UAMS COP logo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131066" y="4783339"/>
            <a:ext cx="1384592" cy="1390665"/>
          </a:xfrm>
          <a:prstGeom prst="rect">
            <a:avLst/>
          </a:prstGeom>
        </p:spPr>
      </p:pic>
      <p:pic>
        <p:nvPicPr>
          <p:cNvPr id="6" name="Picture 32" descr="transparen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1700" y="4783339"/>
            <a:ext cx="2368550" cy="134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00" y="4983742"/>
            <a:ext cx="32385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More… why we need this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17 years </a:t>
            </a:r>
            <a:r>
              <a:rPr lang="en-US" b="1" i="1" dirty="0" smtClean="0"/>
              <a:t>on average </a:t>
            </a:r>
            <a:r>
              <a:rPr lang="en-US" b="1" dirty="0" smtClean="0"/>
              <a:t>from “we know this works” to “routine delivery of it”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We have been citing this same figure for years…</a:t>
            </a:r>
          </a:p>
          <a:p>
            <a:r>
              <a:rPr lang="en-US" b="1" u="sng" dirty="0" smtClean="0"/>
              <a:t>Dissemination ONLY</a:t>
            </a:r>
            <a:r>
              <a:rPr lang="en-US" b="1" dirty="0" smtClean="0"/>
              <a:t> of research results, clinical practice guidelines (usually driven by research findings), etc., don’t seem to do much on their own to improve practice delivery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Except in some simpler cases…</a:t>
            </a:r>
          </a:p>
          <a:p>
            <a:r>
              <a:rPr lang="en-US" b="1" dirty="0" smtClean="0"/>
              <a:t>Implementation </a:t>
            </a:r>
            <a:r>
              <a:rPr lang="en-US" b="1" dirty="0"/>
              <a:t>of research </a:t>
            </a:r>
            <a:r>
              <a:rPr lang="en-US" b="1" dirty="0" smtClean="0"/>
              <a:t>findings/EBPs </a:t>
            </a:r>
            <a:r>
              <a:rPr lang="en-US" b="1" dirty="0"/>
              <a:t>is </a:t>
            </a:r>
            <a:r>
              <a:rPr lang="en-US" b="1" dirty="0" smtClean="0"/>
              <a:t>a </a:t>
            </a:r>
            <a:r>
              <a:rPr lang="en-US" b="1" u="sng" dirty="0"/>
              <a:t>f</a:t>
            </a:r>
            <a:r>
              <a:rPr lang="en-US" b="1" u="sng" dirty="0" smtClean="0"/>
              <a:t>undamental </a:t>
            </a:r>
            <a:r>
              <a:rPr lang="en-US" b="1" u="sng" dirty="0"/>
              <a:t>challenge for healthcare systems to optimize care</a:t>
            </a:r>
            <a:r>
              <a:rPr lang="en-US" b="1" dirty="0"/>
              <a:t>, outcomes and costs</a:t>
            </a: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70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5" name="AutoShape 3"/>
          <p:cNvSpPr>
            <a:spLocks noChangeArrowheads="1"/>
          </p:cNvSpPr>
          <p:nvPr/>
        </p:nvSpPr>
        <p:spPr bwMode="auto">
          <a:xfrm rot="5400000">
            <a:off x="4480719" y="-337344"/>
            <a:ext cx="1828800" cy="6827838"/>
          </a:xfrm>
          <a:prstGeom prst="can">
            <a:avLst>
              <a:gd name="adj" fmla="val 36469"/>
            </a:avLst>
          </a:prstGeom>
          <a:solidFill>
            <a:srgbClr val="CC6600"/>
          </a:solidFill>
          <a:ln w="9525">
            <a:solidFill>
              <a:srgbClr val="020715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6067354" y="2719388"/>
            <a:ext cx="1499568" cy="657225"/>
          </a:xfrm>
          <a:prstGeom prst="rect">
            <a:avLst/>
          </a:prstGeom>
          <a:solidFill>
            <a:srgbClr val="33CCCC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US" sz="1400" b="1" dirty="0">
                <a:solidFill>
                  <a:srgbClr val="081D58"/>
                </a:solidFill>
                <a:latin typeface="Arial" charset="0"/>
              </a:rPr>
              <a:t>Implementation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 dirty="0">
                <a:solidFill>
                  <a:srgbClr val="081D58"/>
                </a:solidFill>
                <a:latin typeface="Arial" charset="0"/>
              </a:rPr>
              <a:t>Research</a:t>
            </a:r>
          </a:p>
        </p:txBody>
      </p:sp>
      <p:sp>
        <p:nvSpPr>
          <p:cNvPr id="43011" name="Rectangle 10"/>
          <p:cNvSpPr>
            <a:spLocks noChangeArrowheads="1"/>
          </p:cNvSpPr>
          <p:nvPr/>
        </p:nvSpPr>
        <p:spPr bwMode="auto">
          <a:xfrm>
            <a:off x="4292980" y="2717541"/>
            <a:ext cx="1364672" cy="655267"/>
          </a:xfrm>
          <a:prstGeom prst="rect">
            <a:avLst/>
          </a:prstGeom>
          <a:solidFill>
            <a:srgbClr val="33CCCC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US" sz="1400" b="1" dirty="0">
                <a:solidFill>
                  <a:srgbClr val="081D58"/>
                </a:solidFill>
                <a:latin typeface="Arial" charset="0"/>
              </a:rPr>
              <a:t>Effectiveness Research</a:t>
            </a:r>
          </a:p>
        </p:txBody>
      </p:sp>
      <p:sp>
        <p:nvSpPr>
          <p:cNvPr id="43013" name="Rectangle 25"/>
          <p:cNvSpPr>
            <a:spLocks noChangeArrowheads="1"/>
          </p:cNvSpPr>
          <p:nvPr/>
        </p:nvSpPr>
        <p:spPr bwMode="auto">
          <a:xfrm>
            <a:off x="9074151" y="2733675"/>
            <a:ext cx="1173163" cy="68580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81D58"/>
                </a:solidFill>
                <a:latin typeface="Arial" charset="0"/>
              </a:rPr>
              <a:t>Improved processes, outcomes</a:t>
            </a:r>
          </a:p>
        </p:txBody>
      </p:sp>
      <p:sp>
        <p:nvSpPr>
          <p:cNvPr id="43014" name="Line 26"/>
          <p:cNvSpPr>
            <a:spLocks noChangeShapeType="1"/>
          </p:cNvSpPr>
          <p:nvPr/>
        </p:nvSpPr>
        <p:spPr bwMode="auto">
          <a:xfrm>
            <a:off x="7641531" y="3023006"/>
            <a:ext cx="135582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2549035" y="2725129"/>
            <a:ext cx="1332015" cy="655267"/>
          </a:xfrm>
          <a:prstGeom prst="rect">
            <a:avLst/>
          </a:prstGeom>
          <a:solidFill>
            <a:srgbClr val="33CCCC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US" sz="1400" b="1" dirty="0">
                <a:solidFill>
                  <a:srgbClr val="081D58"/>
                </a:solidFill>
                <a:latin typeface="Arial" charset="0"/>
              </a:rPr>
              <a:t>Efficacy Research</a:t>
            </a:r>
          </a:p>
        </p:txBody>
      </p:sp>
      <p:sp>
        <p:nvSpPr>
          <p:cNvPr id="43019" name="Line 14"/>
          <p:cNvSpPr>
            <a:spLocks noChangeShapeType="1"/>
          </p:cNvSpPr>
          <p:nvPr/>
        </p:nvSpPr>
        <p:spPr bwMode="auto">
          <a:xfrm flipV="1">
            <a:off x="3957887" y="3023005"/>
            <a:ext cx="260484" cy="6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020" name="Rectangle 2"/>
          <p:cNvSpPr>
            <a:spLocks noGrp="1" noChangeArrowheads="1"/>
          </p:cNvSpPr>
          <p:nvPr>
            <p:ph type="title"/>
          </p:nvPr>
        </p:nvSpPr>
        <p:spPr>
          <a:xfrm>
            <a:off x="841733" y="731606"/>
            <a:ext cx="10336958" cy="846138"/>
          </a:xfrm>
        </p:spPr>
        <p:txBody>
          <a:bodyPr>
            <a:noAutofit/>
          </a:bodyPr>
          <a:lstStyle/>
          <a:p>
            <a:pPr defTabSz="936625"/>
            <a:r>
              <a:rPr lang="en-US" sz="4000" b="1" dirty="0" smtClean="0"/>
              <a:t>So, when do we do Implementation Research?</a:t>
            </a:r>
            <a:r>
              <a:rPr lang="en-US" sz="3600" b="1" dirty="0" smtClean="0">
                <a:solidFill>
                  <a:schemeClr val="tx2"/>
                </a:solidFill>
              </a:rPr>
              <a:t/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2400" b="1" dirty="0" smtClean="0">
                <a:solidFill>
                  <a:schemeClr val="tx2"/>
                </a:solidFill>
              </a:rPr>
              <a:t>(Research “Pipeline”)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5042" y="4458362"/>
            <a:ext cx="454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NOT REALLY this linear…</a:t>
            </a:r>
            <a:endParaRPr lang="en-US" sz="2800" b="1" dirty="0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5732261" y="3023005"/>
            <a:ext cx="260484" cy="6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841733" y="3925192"/>
            <a:ext cx="1522413" cy="457200"/>
          </a:xfrm>
          <a:prstGeom prst="rect">
            <a:avLst/>
          </a:prstGeom>
          <a:solidFill>
            <a:srgbClr val="33CCCC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81D58"/>
                </a:solidFill>
              </a:rPr>
              <a:t>Preclinical Research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1501586" y="3052762"/>
            <a:ext cx="1053694" cy="84896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U-Turn Arrow 7"/>
          <p:cNvSpPr/>
          <p:nvPr/>
        </p:nvSpPr>
        <p:spPr>
          <a:xfrm>
            <a:off x="4975316" y="2412270"/>
            <a:ext cx="1657350" cy="228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U-Turn Arrow 19"/>
          <p:cNvSpPr/>
          <p:nvPr/>
        </p:nvSpPr>
        <p:spPr>
          <a:xfrm rot="10800000">
            <a:off x="4975316" y="3453285"/>
            <a:ext cx="1657350" cy="228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89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</a:t>
            </a:r>
            <a:r>
              <a:rPr lang="en-US" b="1" dirty="0" smtClean="0"/>
              <a:t>hat to measure in implementation research?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69" y="1600200"/>
            <a:ext cx="5324662" cy="4525963"/>
          </a:xfrm>
        </p:spPr>
      </p:pic>
    </p:spTree>
    <p:extLst>
      <p:ext uri="{BB962C8B-B14F-4D97-AF65-F5344CB8AC3E}">
        <p14:creationId xmlns:p14="http://schemas.microsoft.com/office/powerpoint/2010/main" val="8557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are the </a:t>
            </a:r>
            <a:r>
              <a:rPr lang="en-US" b="1" u="sng" dirty="0" smtClean="0"/>
              <a:t>outcomes</a:t>
            </a:r>
            <a:r>
              <a:rPr lang="en-US" b="1" dirty="0" smtClean="0"/>
              <a:t> we care about then?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We are trying to measure changes in the </a:t>
            </a:r>
            <a:r>
              <a:rPr lang="en-US" b="1" u="sng" dirty="0" smtClean="0"/>
              <a:t>delivery of care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Did the place/people implement the intervention?</a:t>
            </a:r>
          </a:p>
          <a:p>
            <a:pPr lvl="2"/>
            <a:r>
              <a:rPr lang="en-US" b="1" dirty="0" smtClean="0"/>
              <a:t>Did they get started?  Did they start and stop?  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Did everyone get it who should have gotten it?</a:t>
            </a:r>
          </a:p>
          <a:p>
            <a:pPr lvl="2"/>
            <a:r>
              <a:rPr lang="en-US" b="1" dirty="0" smtClean="0"/>
              <a:t>Was the intervention/practice delivered as much as it should have been?</a:t>
            </a:r>
          </a:p>
          <a:p>
            <a:pPr lvl="2"/>
            <a:r>
              <a:rPr lang="en-US" b="1" dirty="0" smtClean="0"/>
              <a:t>Were all </a:t>
            </a:r>
            <a:r>
              <a:rPr lang="en-US" b="1" dirty="0"/>
              <a:t>indicated </a:t>
            </a:r>
            <a:r>
              <a:rPr lang="en-US" b="1" dirty="0" smtClean="0"/>
              <a:t>patients approached?  Given intervention/practice?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Did they do it right when the were delivering the intervention?  </a:t>
            </a:r>
          </a:p>
          <a:p>
            <a:pPr lvl="2"/>
            <a:r>
              <a:rPr lang="en-US" b="1" dirty="0" smtClean="0"/>
              <a:t>Did they deliver the intervention as intended… with “fidelity”?</a:t>
            </a:r>
          </a:p>
          <a:p>
            <a:pPr lvl="2"/>
            <a:r>
              <a:rPr lang="en-US" b="1" dirty="0" smtClean="0"/>
              <a:t>How close did they get?  </a:t>
            </a:r>
          </a:p>
          <a:p>
            <a:r>
              <a:rPr lang="en-US" b="1" dirty="0" smtClean="0"/>
              <a:t>Do we also look at the “effectiveness” of the intervention?  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Among those who got it, did they get better? </a:t>
            </a:r>
          </a:p>
          <a:p>
            <a:pPr lvl="1"/>
            <a:r>
              <a:rPr lang="en-US" b="1" dirty="0" smtClean="0"/>
              <a:t>Symptoms, functioning</a:t>
            </a:r>
          </a:p>
          <a:p>
            <a:pPr lvl="2"/>
            <a:r>
              <a:rPr lang="en-US" b="1" dirty="0" smtClean="0"/>
              <a:t>If the field does not have “enough” evidence on THE THING, then yes…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52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0972"/>
            <a:ext cx="10972800" cy="1143000"/>
          </a:xfrm>
        </p:spPr>
        <p:txBody>
          <a:bodyPr/>
          <a:lstStyle/>
          <a:p>
            <a:r>
              <a:rPr lang="en-US" b="1" dirty="0" smtClean="0"/>
              <a:t>Common Measures in </a:t>
            </a:r>
            <a:r>
              <a:rPr lang="en-US" b="1" dirty="0" err="1" smtClean="0"/>
              <a:t>Impl</a:t>
            </a:r>
            <a:r>
              <a:rPr lang="en-US" b="1" dirty="0" smtClean="0"/>
              <a:t> Research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7343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Adoption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“Counts and amounts”</a:t>
            </a:r>
          </a:p>
          <a:p>
            <a:pPr lvl="2"/>
            <a:r>
              <a:rPr lang="en-US" b="1" dirty="0" smtClean="0"/>
              <a:t>Raw count of delivery</a:t>
            </a:r>
          </a:p>
          <a:p>
            <a:pPr lvl="2"/>
            <a:r>
              <a:rPr lang="en-US" b="1" dirty="0" smtClean="0"/>
              <a:t>Rates of delivery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Fidelity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“How well performed”</a:t>
            </a:r>
          </a:p>
          <a:p>
            <a:pPr lvl="1"/>
            <a:r>
              <a:rPr lang="en-US" b="1" dirty="0" smtClean="0"/>
              <a:t>LOTS of different ways to measure this</a:t>
            </a:r>
          </a:p>
          <a:p>
            <a:pPr lvl="2"/>
            <a:r>
              <a:rPr lang="en-US" b="1" dirty="0" smtClean="0"/>
              <a:t>Checklist; Expert rating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Sustainability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“Stick with it or dropped it?”</a:t>
            </a:r>
          </a:p>
          <a:p>
            <a:pPr lvl="1"/>
            <a:r>
              <a:rPr lang="en-US" b="1" dirty="0" smtClean="0"/>
              <a:t>Adoption and Fidelity measures </a:t>
            </a:r>
            <a:r>
              <a:rPr lang="en-US" b="1" i="1" dirty="0" smtClean="0"/>
              <a:t>over time</a:t>
            </a:r>
          </a:p>
          <a:p>
            <a:r>
              <a:rPr lang="en-US" b="1" dirty="0" smtClean="0"/>
              <a:t>If we are doing pilot/early work, then also look at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295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Implementation strategies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14" y="1996894"/>
            <a:ext cx="79057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Implementation Strategies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32075"/>
            <a:ext cx="10972800" cy="459409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Depending on the characteristics of the practice, context, and people… </a:t>
            </a:r>
            <a:r>
              <a:rPr lang="en-US" b="1" i="1" dirty="0" smtClean="0"/>
              <a:t>uptake interventions</a:t>
            </a:r>
            <a:r>
              <a:rPr lang="en-US" b="1" dirty="0" smtClean="0"/>
              <a:t> of some kind are usually necessary to support adoption– we call those </a:t>
            </a:r>
            <a:r>
              <a:rPr lang="en-US" b="1" u="sng" dirty="0" smtClean="0"/>
              <a:t>implementation strategies</a:t>
            </a:r>
          </a:p>
          <a:p>
            <a:r>
              <a:rPr lang="en-US" b="1" dirty="0" smtClean="0"/>
              <a:t>There are numerous types of implementation strategies available, many with research evidence supporting their use across contexts</a:t>
            </a:r>
          </a:p>
          <a:p>
            <a:pPr lvl="0"/>
            <a:r>
              <a:rPr lang="en-US" b="1" dirty="0" smtClean="0">
                <a:solidFill>
                  <a:schemeClr val="tx2"/>
                </a:solidFill>
              </a:rPr>
              <a:t>We will now discuss a taxonomy presented by Powell et al., and Waltz </a:t>
            </a:r>
            <a:r>
              <a:rPr lang="en-US" b="1" dirty="0">
                <a:solidFill>
                  <a:schemeClr val="tx2"/>
                </a:solidFill>
              </a:rPr>
              <a:t>et al., 2015, </a:t>
            </a:r>
            <a:r>
              <a:rPr lang="en-US" b="1" i="1" dirty="0">
                <a:solidFill>
                  <a:schemeClr val="tx2"/>
                </a:solidFill>
              </a:rPr>
              <a:t>Implementation </a:t>
            </a:r>
            <a:r>
              <a:rPr lang="en-US" b="1" i="1" dirty="0" smtClean="0">
                <a:solidFill>
                  <a:schemeClr val="tx2"/>
                </a:solidFill>
              </a:rPr>
              <a:t>Science</a:t>
            </a:r>
          </a:p>
          <a:p>
            <a:pPr lvl="1"/>
            <a:r>
              <a:rPr lang="en-US" b="1" dirty="0" smtClean="0"/>
              <a:t>They cover 73 strategies… </a:t>
            </a:r>
          </a:p>
          <a:p>
            <a:pPr lvl="1"/>
            <a:r>
              <a:rPr lang="en-US" b="1" dirty="0" smtClean="0"/>
              <a:t>We’ll hit some highlights (only about 26!)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196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Waltz et al Taxonomy of </a:t>
            </a:r>
            <a:r>
              <a:rPr lang="en-US" b="1" dirty="0" err="1" smtClean="0"/>
              <a:t>Impl</a:t>
            </a:r>
            <a:r>
              <a:rPr lang="en-US" b="1" dirty="0" smtClean="0"/>
              <a:t> </a:t>
            </a:r>
            <a:r>
              <a:rPr lang="en-US" b="1" dirty="0" err="1" smtClean="0"/>
              <a:t>Strats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27931"/>
          </a:xfrm>
        </p:spPr>
        <p:txBody>
          <a:bodyPr>
            <a:normAutofit fontScale="92500" lnSpcReduction="20000"/>
          </a:bodyPr>
          <a:lstStyle/>
          <a:p>
            <a:r>
              <a:rPr lang="en-US" sz="3800" b="1" dirty="0" smtClean="0">
                <a:solidFill>
                  <a:srgbClr val="C00000"/>
                </a:solidFill>
              </a:rPr>
              <a:t>Train and educate stakeholders</a:t>
            </a:r>
          </a:p>
          <a:p>
            <a:pPr lvl="1"/>
            <a:r>
              <a:rPr lang="en-US" b="1" dirty="0" smtClean="0"/>
              <a:t>Develop educational materials		</a:t>
            </a:r>
          </a:p>
          <a:p>
            <a:pPr lvl="1"/>
            <a:r>
              <a:rPr lang="en-US" b="1" dirty="0" smtClean="0"/>
              <a:t>Conduct educational meetings</a:t>
            </a:r>
          </a:p>
          <a:p>
            <a:pPr lvl="1"/>
            <a:r>
              <a:rPr lang="en-US" b="1" dirty="0" smtClean="0"/>
              <a:t>Conduct educational outreach visits (academic detailing)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Personalized 1 on 1 sessions on intervention; </a:t>
            </a:r>
          </a:p>
          <a:p>
            <a:pPr lvl="1"/>
            <a:r>
              <a:rPr lang="en-US" b="1" dirty="0" smtClean="0"/>
              <a:t>Provide ongoing consultation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In person, telephone, </a:t>
            </a:r>
            <a:r>
              <a:rPr lang="en-US" b="1" dirty="0" err="1" smtClean="0">
                <a:solidFill>
                  <a:schemeClr val="tx2"/>
                </a:solidFill>
              </a:rPr>
              <a:t>televideo</a:t>
            </a:r>
            <a:r>
              <a:rPr lang="en-US" b="1" dirty="0" smtClean="0">
                <a:solidFill>
                  <a:schemeClr val="tx2"/>
                </a:solidFill>
              </a:rPr>
              <a:t>…; usually about implementation progress</a:t>
            </a:r>
          </a:p>
          <a:p>
            <a:pPr lvl="1"/>
            <a:r>
              <a:rPr lang="en-US" b="1" dirty="0" smtClean="0"/>
              <a:t>Use “train-the-trainer” strategies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More for widespread “roll-outs”; Train local trainers/mentors </a:t>
            </a:r>
          </a:p>
          <a:p>
            <a:pPr lvl="1"/>
            <a:r>
              <a:rPr lang="en-US" b="1" dirty="0" smtClean="0"/>
              <a:t>Create a learning collaborative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Groupings of learners/practitioners supported by trainers/experts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Over time, experienced users teach new users (self-sustaining)</a:t>
            </a:r>
          </a:p>
        </p:txBody>
      </p:sp>
    </p:spTree>
    <p:extLst>
      <p:ext uri="{BB962C8B-B14F-4D97-AF65-F5344CB8AC3E}">
        <p14:creationId xmlns:p14="http://schemas.microsoft.com/office/powerpoint/2010/main" val="1429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Waltz et al Taxonomy of </a:t>
            </a:r>
            <a:r>
              <a:rPr lang="en-US" b="1" dirty="0" err="1" smtClean="0"/>
              <a:t>Impl</a:t>
            </a:r>
            <a:r>
              <a:rPr lang="en-US" b="1" dirty="0" smtClean="0"/>
              <a:t> </a:t>
            </a:r>
            <a:r>
              <a:rPr lang="en-US" b="1" dirty="0" err="1" smtClean="0"/>
              <a:t>Strats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9849"/>
            <a:ext cx="10972800" cy="506856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Provide interactive assistance</a:t>
            </a:r>
          </a:p>
          <a:p>
            <a:pPr lvl="1"/>
            <a:r>
              <a:rPr lang="en-US" b="1" dirty="0" smtClean="0"/>
              <a:t>Provide clinical supervision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Expert supervision focused on the intervention/practice being adopted</a:t>
            </a:r>
          </a:p>
          <a:p>
            <a:pPr lvl="1"/>
            <a:r>
              <a:rPr lang="en-US" b="1" dirty="0" smtClean="0"/>
              <a:t>Provide local technical assistance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Needed usually for medical record, dispensing software tools…</a:t>
            </a:r>
          </a:p>
          <a:p>
            <a:pPr lvl="1"/>
            <a:r>
              <a:rPr lang="en-US" b="1" dirty="0" smtClean="0"/>
              <a:t>Provide facilitation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Interactive problem-solving; recommend and supply additional strategies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Support clinicians</a:t>
            </a:r>
          </a:p>
          <a:p>
            <a:pPr lvl="1"/>
            <a:r>
              <a:rPr lang="en-US" b="1" dirty="0" smtClean="0"/>
              <a:t>Remind clinicians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Electronic reminders in EMR or dispensing software; or manual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“This patient due for screening…”</a:t>
            </a:r>
          </a:p>
          <a:p>
            <a:pPr lvl="1"/>
            <a:r>
              <a:rPr lang="en-US" b="1" dirty="0" smtClean="0"/>
              <a:t>Revise professional roles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E.g., expand role of pharmacists</a:t>
            </a:r>
          </a:p>
          <a:p>
            <a:pPr lvl="1"/>
            <a:r>
              <a:rPr lang="en-US" b="1" dirty="0" smtClean="0"/>
              <a:t>Create new clinical teams</a:t>
            </a:r>
          </a:p>
        </p:txBody>
      </p:sp>
    </p:spTree>
    <p:extLst>
      <p:ext uri="{BB962C8B-B14F-4D97-AF65-F5344CB8AC3E}">
        <p14:creationId xmlns:p14="http://schemas.microsoft.com/office/powerpoint/2010/main" val="1644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Waltz et al Taxonomy of </a:t>
            </a:r>
            <a:r>
              <a:rPr lang="en-US" b="1" dirty="0" err="1" smtClean="0"/>
              <a:t>Impl</a:t>
            </a:r>
            <a:r>
              <a:rPr lang="en-US" b="1" dirty="0" smtClean="0"/>
              <a:t> </a:t>
            </a:r>
            <a:r>
              <a:rPr lang="en-US" b="1" dirty="0" err="1" smtClean="0"/>
              <a:t>Strats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9849"/>
            <a:ext cx="10972800" cy="506856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Change infrastructure</a:t>
            </a:r>
          </a:p>
          <a:p>
            <a:pPr lvl="1"/>
            <a:r>
              <a:rPr lang="en-US" b="1" dirty="0" smtClean="0"/>
              <a:t>Change physical structure and equipment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Need new tech?  Record system?  Adequate space to provide interventions to patients??</a:t>
            </a:r>
          </a:p>
          <a:p>
            <a:pPr lvl="1"/>
            <a:r>
              <a:rPr lang="en-US" b="1" dirty="0" smtClean="0"/>
              <a:t>Mandate change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Create policies supportive of adoption of intervention/practice; </a:t>
            </a:r>
            <a:r>
              <a:rPr lang="en-US" b="1" i="1" dirty="0">
                <a:solidFill>
                  <a:schemeClr val="tx2"/>
                </a:solidFill>
              </a:rPr>
              <a:t>M</a:t>
            </a:r>
            <a:r>
              <a:rPr lang="en-US" b="1" i="1" dirty="0" smtClean="0">
                <a:solidFill>
                  <a:schemeClr val="tx2"/>
                </a:solidFill>
              </a:rPr>
              <a:t>ake people…?</a:t>
            </a:r>
          </a:p>
          <a:p>
            <a:pPr lvl="1"/>
            <a:r>
              <a:rPr lang="en-US" b="1" dirty="0" smtClean="0"/>
              <a:t>Change credentialing/licensing standards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Make way for changing scope of practice, e.g., prescribing privileges to </a:t>
            </a:r>
            <a:r>
              <a:rPr lang="en-US" b="1" dirty="0" err="1" smtClean="0">
                <a:solidFill>
                  <a:schemeClr val="tx2"/>
                </a:solidFill>
              </a:rPr>
              <a:t>PharmDs</a:t>
            </a: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Utilize financial strategies</a:t>
            </a:r>
          </a:p>
          <a:p>
            <a:pPr lvl="1"/>
            <a:r>
              <a:rPr lang="en-US" b="1" dirty="0" smtClean="0"/>
              <a:t>Place intervention on formulary/”covered” list</a:t>
            </a:r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dirty="0" smtClean="0"/>
              <a:t>Alter incentive/allowance structure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E.g., pay for performance of practice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Penalize for not doing the intervention/practice</a:t>
            </a:r>
          </a:p>
          <a:p>
            <a:pPr lvl="1"/>
            <a:r>
              <a:rPr lang="en-US" b="1" dirty="0" smtClean="0"/>
              <a:t>Make billing easier</a:t>
            </a:r>
          </a:p>
        </p:txBody>
      </p:sp>
    </p:spTree>
    <p:extLst>
      <p:ext uri="{BB962C8B-B14F-4D97-AF65-F5344CB8AC3E}">
        <p14:creationId xmlns:p14="http://schemas.microsoft.com/office/powerpoint/2010/main" val="29896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HPV vaccine: 99+ % effective </a:t>
            </a:r>
            <a:endParaRPr lang="en-US" b="1" dirty="0"/>
          </a:p>
        </p:txBody>
      </p:sp>
      <p:pic>
        <p:nvPicPr>
          <p:cNvPr id="2058" name="Picture 10" descr="Image result for gardasil 9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8789"/>
            <a:ext cx="5980179" cy="368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833507" y="1988789"/>
            <a:ext cx="4748893" cy="3913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Healthy 2020 Goal = 80%</a:t>
            </a:r>
          </a:p>
          <a:p>
            <a:pPr lvl="1"/>
            <a:r>
              <a:rPr lang="en-US" b="1" dirty="0" smtClean="0"/>
              <a:t>adolescents 15 and under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US recent: 42/29%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AR recent: 34/16%</a:t>
            </a:r>
          </a:p>
          <a:p>
            <a:pPr marL="0" indent="0">
              <a:buNone/>
            </a:pPr>
            <a:endParaRPr lang="en-US" b="1" i="1" dirty="0" smtClean="0">
              <a:solidFill>
                <a:schemeClr val="tx2"/>
              </a:solidFill>
            </a:endParaRP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396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Waltz et al Taxonomy of </a:t>
            </a:r>
            <a:r>
              <a:rPr lang="en-US" b="1" dirty="0" err="1" smtClean="0"/>
              <a:t>Impl</a:t>
            </a:r>
            <a:r>
              <a:rPr lang="en-US" b="1" dirty="0" smtClean="0"/>
              <a:t> </a:t>
            </a:r>
            <a:r>
              <a:rPr lang="en-US" b="1" dirty="0" err="1" smtClean="0"/>
              <a:t>Strats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4514"/>
            <a:ext cx="10972800" cy="537739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Engage consumers</a:t>
            </a:r>
          </a:p>
          <a:p>
            <a:pPr lvl="1"/>
            <a:r>
              <a:rPr lang="en-US" b="1" dirty="0" smtClean="0"/>
              <a:t>Prepare patients/consumers to be participants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Educate and prompt them to act; “ask your pharmacist about…”</a:t>
            </a:r>
          </a:p>
          <a:p>
            <a:pPr lvl="1"/>
            <a:r>
              <a:rPr lang="en-US" b="1" dirty="0" smtClean="0"/>
              <a:t>Intervene with patients/consumers to enhance uptake/adherence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Proactively approach patients; “Let’s talk about your adherence to this medication…”</a:t>
            </a:r>
          </a:p>
          <a:p>
            <a:pPr lvl="1"/>
            <a:r>
              <a:rPr lang="en-US" b="1" dirty="0" smtClean="0"/>
              <a:t>Use mass media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Spread the word… TV, posters, etc.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Develop stakeholder relationships</a:t>
            </a:r>
          </a:p>
          <a:p>
            <a:pPr lvl="1"/>
            <a:r>
              <a:rPr lang="en-US" b="1" dirty="0" smtClean="0"/>
              <a:t>Identify and prepare champions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Champion = local an enthusiastic supporter of intervention; driver of change</a:t>
            </a:r>
          </a:p>
          <a:p>
            <a:pPr lvl="1"/>
            <a:r>
              <a:rPr lang="en-US" b="1" dirty="0" smtClean="0"/>
              <a:t>Inform and use local opinion leaders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Recruit “influential” practitioners to support the implementation</a:t>
            </a:r>
          </a:p>
          <a:p>
            <a:pPr lvl="1"/>
            <a:r>
              <a:rPr lang="en-US" b="1" dirty="0" smtClean="0"/>
              <a:t>Recruit, designate, and train for leadership</a:t>
            </a:r>
          </a:p>
          <a:p>
            <a:pPr lvl="1"/>
            <a:r>
              <a:rPr lang="en-US" b="1" dirty="0" smtClean="0"/>
              <a:t>Build a coalition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Make a team that works together on the implementation</a:t>
            </a:r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479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Waltz et al Taxonomy of </a:t>
            </a:r>
            <a:r>
              <a:rPr lang="en-US" b="1" dirty="0" err="1" smtClean="0"/>
              <a:t>Impl</a:t>
            </a:r>
            <a:r>
              <a:rPr lang="en-US" b="1" dirty="0" smtClean="0"/>
              <a:t> </a:t>
            </a:r>
            <a:r>
              <a:rPr lang="en-US" b="1" dirty="0" err="1" smtClean="0"/>
              <a:t>Strats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9849"/>
            <a:ext cx="10972800" cy="506856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Adapt and tailor to context</a:t>
            </a:r>
          </a:p>
          <a:p>
            <a:pPr lvl="1"/>
            <a:r>
              <a:rPr lang="en-US" b="1" dirty="0" smtClean="0"/>
              <a:t>Promote adaptability of the intervention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Adapt intervention to match local needs, but don’t sway from evidence-based-ness</a:t>
            </a:r>
          </a:p>
          <a:p>
            <a:pPr lvl="1"/>
            <a:r>
              <a:rPr lang="en-US" b="1" dirty="0" smtClean="0"/>
              <a:t>Tailor implementation strategies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Tailor implementation strategies for local needs too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Use evaluative and iterative strategies</a:t>
            </a:r>
          </a:p>
          <a:p>
            <a:pPr lvl="1"/>
            <a:r>
              <a:rPr lang="en-US" b="1" dirty="0" smtClean="0"/>
              <a:t>Audit and feedback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Measure and feedback performance of practitioners/sites</a:t>
            </a:r>
          </a:p>
          <a:p>
            <a:pPr lvl="1"/>
            <a:r>
              <a:rPr lang="en-US" b="1" dirty="0" smtClean="0"/>
              <a:t>Conduct local needs assessment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Before you start; identify barriers/facilitators to change and target strategies</a:t>
            </a:r>
          </a:p>
          <a:p>
            <a:pPr lvl="1"/>
            <a:r>
              <a:rPr lang="en-US" b="1" dirty="0" smtClean="0"/>
              <a:t>Conduct small cyclical tests of change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Iterate your change process based on data (</a:t>
            </a:r>
            <a:r>
              <a:rPr lang="en-US" b="1" i="1" dirty="0" smtClean="0">
                <a:solidFill>
                  <a:schemeClr val="tx2"/>
                </a:solidFill>
              </a:rPr>
              <a:t>Plan/Do/Study/Act</a:t>
            </a:r>
            <a:r>
              <a:rPr lang="en-US" b="1" dirty="0" smtClean="0">
                <a:solidFill>
                  <a:schemeClr val="tx2"/>
                </a:solidFill>
              </a:rPr>
              <a:t> anyone?)</a:t>
            </a:r>
          </a:p>
        </p:txBody>
      </p:sp>
    </p:spTree>
    <p:extLst>
      <p:ext uri="{BB962C8B-B14F-4D97-AF65-F5344CB8AC3E}">
        <p14:creationId xmlns:p14="http://schemas.microsoft.com/office/powerpoint/2010/main" val="36486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138136" y="239486"/>
            <a:ext cx="9072664" cy="1143000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Strategies:  What do we know?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96685" y="1382486"/>
            <a:ext cx="10820400" cy="514894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dirty="0" smtClean="0"/>
              <a:t>Disseminating and Training… not so great on their own</a:t>
            </a:r>
          </a:p>
          <a:p>
            <a:r>
              <a:rPr lang="en-US" altLang="en-US" b="1" dirty="0" smtClean="0"/>
              <a:t>Many work “OK” (5-10% change in adoption)</a:t>
            </a:r>
          </a:p>
          <a:p>
            <a:pPr lvl="1"/>
            <a:r>
              <a:rPr lang="en-US" altLang="en-US" b="1" dirty="0" smtClean="0"/>
              <a:t>Reminders, Audit &amp; Feedback, Academic detailing, Facilitation…</a:t>
            </a:r>
          </a:p>
          <a:p>
            <a:r>
              <a:rPr lang="en-US" altLang="en-US" b="1" dirty="0" smtClean="0"/>
              <a:t>No combo offers a guarantee of success</a:t>
            </a:r>
          </a:p>
          <a:p>
            <a:r>
              <a:rPr lang="en-US" altLang="en-US" b="1" dirty="0" smtClean="0"/>
              <a:t>Many studies support the use of multi-component </a:t>
            </a:r>
            <a:r>
              <a:rPr lang="en-US" altLang="en-US" b="1" dirty="0" err="1" smtClean="0"/>
              <a:t>strats</a:t>
            </a:r>
            <a:endParaRPr lang="en-US" altLang="en-US" b="1" dirty="0" smtClean="0"/>
          </a:p>
          <a:p>
            <a:pPr lvl="1"/>
            <a:r>
              <a:rPr lang="en-US" altLang="en-US" b="1" dirty="0" smtClean="0">
                <a:solidFill>
                  <a:schemeClr val="tx2"/>
                </a:solidFill>
              </a:rPr>
              <a:t>But some do not!</a:t>
            </a:r>
          </a:p>
          <a:p>
            <a:r>
              <a:rPr lang="en-US" altLang="en-US" b="1" dirty="0" smtClean="0"/>
              <a:t>Most multifaceted strategies involve 2 or more of these: education/training, prompts of some kind, audit and feedback</a:t>
            </a:r>
          </a:p>
          <a:p>
            <a:r>
              <a:rPr lang="en-US" altLang="en-US" b="1" dirty="0" smtClean="0"/>
              <a:t>Highly regarded, only somewhat supported, is the idea that strategies work better when matched to barriers/needs identified through diagnostic analysis</a:t>
            </a:r>
          </a:p>
        </p:txBody>
      </p:sp>
    </p:spTree>
    <p:extLst>
      <p:ext uri="{BB962C8B-B14F-4D97-AF65-F5344CB8AC3E}">
        <p14:creationId xmlns:p14="http://schemas.microsoft.com/office/powerpoint/2010/main" val="406819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038350" y="317770"/>
            <a:ext cx="8229600" cy="792162"/>
          </a:xfrm>
        </p:spPr>
        <p:txBody>
          <a:bodyPr>
            <a:normAutofit/>
          </a:bodyPr>
          <a:lstStyle/>
          <a:p>
            <a:r>
              <a:rPr lang="en-US" altLang="en-US" b="1" u="sng" dirty="0" smtClean="0"/>
              <a:t>So many questions to answer…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825500" y="1256103"/>
            <a:ext cx="10655300" cy="467836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b="1" dirty="0" smtClean="0"/>
              <a:t>Why don’t the strategies we have now work better?</a:t>
            </a:r>
          </a:p>
          <a:p>
            <a:r>
              <a:rPr lang="en-US" altLang="en-US" b="1" dirty="0" smtClean="0"/>
              <a:t>Which strategies work best under what conditions/contexts?</a:t>
            </a:r>
          </a:p>
          <a:p>
            <a:r>
              <a:rPr lang="en-US" altLang="en-US" b="1" dirty="0" smtClean="0"/>
              <a:t>Which strategies are </a:t>
            </a:r>
            <a:r>
              <a:rPr lang="en-US" altLang="en-US" b="1" u="sng" dirty="0" smtClean="0"/>
              <a:t>cost-effective</a:t>
            </a:r>
            <a:r>
              <a:rPr lang="en-US" altLang="en-US" b="1" dirty="0" smtClean="0"/>
              <a:t> (in which context…)?</a:t>
            </a:r>
          </a:p>
          <a:p>
            <a:r>
              <a:rPr lang="en-US" altLang="en-US" b="1" dirty="0" smtClean="0"/>
              <a:t>How do we get EBPs to low resource counties and countries?  Rural US?  </a:t>
            </a:r>
          </a:p>
          <a:p>
            <a:r>
              <a:rPr lang="en-US" altLang="en-US" b="1" dirty="0" smtClean="0"/>
              <a:t>How best to </a:t>
            </a:r>
            <a:r>
              <a:rPr lang="en-US" altLang="en-US" b="1" u="sng" dirty="0" smtClean="0"/>
              <a:t>feasibly</a:t>
            </a:r>
            <a:r>
              <a:rPr lang="en-US" altLang="en-US" b="1" dirty="0" smtClean="0"/>
              <a:t> measure fidelity?</a:t>
            </a:r>
          </a:p>
          <a:p>
            <a:r>
              <a:rPr lang="en-US" altLang="en-US" b="1" dirty="0" smtClean="0"/>
              <a:t>How much does fidelity matter to effectiveness outcomes?</a:t>
            </a:r>
          </a:p>
          <a:p>
            <a:r>
              <a:rPr lang="en-US" altLang="en-US" b="1" dirty="0" smtClean="0"/>
              <a:t>De-adoption strategies?</a:t>
            </a:r>
          </a:p>
          <a:p>
            <a:r>
              <a:rPr lang="en-US" altLang="en-US" b="1" dirty="0" smtClean="0"/>
              <a:t>Sustainability?  </a:t>
            </a:r>
          </a:p>
          <a:p>
            <a:r>
              <a:rPr lang="en-US" altLang="en-US" b="1" dirty="0" smtClean="0">
                <a:solidFill>
                  <a:schemeClr val="tx2"/>
                </a:solidFill>
              </a:rPr>
              <a:t>These are just a few… </a:t>
            </a:r>
          </a:p>
          <a:p>
            <a:endParaRPr lang="en-US" altLang="en-US" b="1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39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Models, Theories, Frameworks…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706032"/>
            <a:ext cx="6667500" cy="4029075"/>
          </a:xfrm>
        </p:spPr>
      </p:pic>
      <p:sp>
        <p:nvSpPr>
          <p:cNvPr id="5" name="TextBox 4"/>
          <p:cNvSpPr txBox="1"/>
          <p:nvPr/>
        </p:nvSpPr>
        <p:spPr>
          <a:xfrm>
            <a:off x="7608815" y="4555222"/>
            <a:ext cx="3640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chemeClr val="tx2"/>
                </a:solidFill>
              </a:rPr>
              <a:t>Yeah, I know…</a:t>
            </a:r>
            <a:endParaRPr lang="en-US" sz="44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3" y="1604448"/>
            <a:ext cx="10419127" cy="4991324"/>
          </a:xfrm>
          <a:ln w="31750"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66" y="165468"/>
            <a:ext cx="6400800" cy="136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Determinant</a:t>
            </a:r>
            <a:r>
              <a:rPr lang="en-US" b="1" dirty="0" smtClean="0"/>
              <a:t> Frameworks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5109286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“…understand or explain influences on implementation.”</a:t>
            </a:r>
          </a:p>
          <a:p>
            <a:r>
              <a:rPr lang="en-US" b="1" dirty="0" smtClean="0"/>
              <a:t>Consolidated Framework for Implementation Research </a:t>
            </a:r>
            <a:r>
              <a:rPr lang="en-US" b="1" dirty="0" smtClean="0">
                <a:solidFill>
                  <a:srgbClr val="C00000"/>
                </a:solidFill>
              </a:rPr>
              <a:t>(CFIR)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Characteristics of the intervention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Complexity, cost, relative advantage…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Outer setting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External policies, guidelines, incentives...   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Inner Setting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Organizational culture and climate, </a:t>
            </a:r>
            <a:r>
              <a:rPr lang="en-US" b="1" dirty="0" smtClean="0">
                <a:solidFill>
                  <a:schemeClr val="tx2"/>
                </a:solidFill>
              </a:rPr>
              <a:t>readiness </a:t>
            </a:r>
            <a:r>
              <a:rPr lang="en-US" b="1" dirty="0" smtClean="0">
                <a:solidFill>
                  <a:schemeClr val="tx2"/>
                </a:solidFill>
              </a:rPr>
              <a:t>for implementation, infrastructure…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Characteristics of Individuals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Knowledge, beliefs, self-efficacy…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Process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Planning, executing, reflecting…</a:t>
            </a:r>
          </a:p>
          <a:p>
            <a:pPr lvl="1"/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08800" y="2447636"/>
            <a:ext cx="4830618" cy="1815882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alpha val="77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Used a lot to study </a:t>
            </a:r>
            <a:r>
              <a:rPr lang="en-US" sz="2800" b="1" u="sng" dirty="0" smtClean="0"/>
              <a:t>barriers/facilitators</a:t>
            </a:r>
            <a:r>
              <a:rPr lang="en-US" sz="2800" b="1" dirty="0" smtClean="0"/>
              <a:t> to uptake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Used a lot to help </a:t>
            </a:r>
            <a:r>
              <a:rPr lang="en-US" sz="2800" b="1" u="sng" dirty="0" smtClean="0"/>
              <a:t>select strategies</a:t>
            </a:r>
            <a:r>
              <a:rPr lang="en-US" sz="2800" b="1" dirty="0" smtClean="0"/>
              <a:t> to test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3841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OK, few more frameworks, </a:t>
            </a:r>
            <a:r>
              <a:rPr lang="en-US" b="1" i="1" dirty="0" smtClean="0"/>
              <a:t>that’s it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Process models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EPIS</a:t>
            </a:r>
            <a:r>
              <a:rPr lang="en-US" b="1" dirty="0" smtClean="0"/>
              <a:t>:  Exploration, Preparation, Implementation, Sustainment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Why </a:t>
            </a:r>
            <a:r>
              <a:rPr lang="en-US" b="1" dirty="0" smtClean="0">
                <a:solidFill>
                  <a:schemeClr val="tx2"/>
                </a:solidFill>
              </a:rPr>
              <a:t>important:  Helps think </a:t>
            </a:r>
            <a:r>
              <a:rPr lang="en-US" b="1" dirty="0" smtClean="0">
                <a:solidFill>
                  <a:schemeClr val="tx2"/>
                </a:solidFill>
              </a:rPr>
              <a:t>about what kinds of strategies you’ll need for each “step”</a:t>
            </a:r>
          </a:p>
          <a:p>
            <a:r>
              <a:rPr lang="en-US" b="1" dirty="0" smtClean="0"/>
              <a:t>Evaluation frameworks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RE-AIM</a:t>
            </a:r>
            <a:r>
              <a:rPr lang="en-US" b="1" dirty="0" smtClean="0"/>
              <a:t>:  Reach, Effectiveness, Adoption, Implementation, Maintenance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Proctor framework</a:t>
            </a:r>
            <a:r>
              <a:rPr lang="en-US" b="1" dirty="0" smtClean="0"/>
              <a:t>:  See above slides…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Why important:  Helps answer the question, “How do I show this strategy worked or didn’t?”  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0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Selected IS Resources on Campus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HMPT 6319</a:t>
            </a:r>
            <a:r>
              <a:rPr lang="en-US" b="1" dirty="0" smtClean="0"/>
              <a:t>: Implementing Change in Clinical Practice Settings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HMPT 9329</a:t>
            </a:r>
            <a:r>
              <a:rPr lang="en-US" b="1" dirty="0" smtClean="0"/>
              <a:t>: Advanced Topics in Implementation Science</a:t>
            </a:r>
          </a:p>
          <a:p>
            <a:r>
              <a:rPr lang="en-US" b="1" dirty="0" smtClean="0"/>
              <a:t>IS Scholars Program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2 year program for clinician scientists</a:t>
            </a:r>
          </a:p>
          <a:p>
            <a:r>
              <a:rPr lang="en-US" b="1" dirty="0" smtClean="0"/>
              <a:t>Monthly group consultations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Center for Implementation Research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4</a:t>
            </a:r>
            <a:r>
              <a:rPr lang="en-US" b="1" baseline="30000" dirty="0" smtClean="0">
                <a:solidFill>
                  <a:schemeClr val="tx2"/>
                </a:solidFill>
              </a:rPr>
              <a:t>th</a:t>
            </a:r>
            <a:r>
              <a:rPr lang="en-US" b="1" dirty="0" smtClean="0">
                <a:solidFill>
                  <a:schemeClr val="tx2"/>
                </a:solidFill>
              </a:rPr>
              <a:t> Wednesday at 1pm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Question, comments, heckling…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2" y="1499274"/>
            <a:ext cx="4429125" cy="26574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29" y="1417638"/>
            <a:ext cx="4394200" cy="439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6" y="3787266"/>
            <a:ext cx="3914775" cy="2609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84" y="1655066"/>
            <a:ext cx="2908212" cy="1546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991" y="3815150"/>
            <a:ext cx="3164997" cy="223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Naloxone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72" y="1269856"/>
            <a:ext cx="5347855" cy="1821351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599" y="1422112"/>
            <a:ext cx="6336145" cy="51541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MT"/>
              </a:rPr>
              <a:t>Naloxone hydrochloride (naloxone) is an opioid antagonist that reverses the potentially fatal respiratory depression caused by opioids</a:t>
            </a:r>
          </a:p>
          <a:p>
            <a:pPr lvl="1"/>
            <a:r>
              <a:rPr lang="en-US" b="1" u="sng" dirty="0">
                <a:solidFill>
                  <a:schemeClr val="tx2"/>
                </a:solidFill>
                <a:latin typeface="ArialMT"/>
              </a:rPr>
              <a:t>Stops</a:t>
            </a:r>
            <a:r>
              <a:rPr lang="en-US" b="1" dirty="0">
                <a:solidFill>
                  <a:schemeClr val="tx2"/>
                </a:solidFill>
                <a:latin typeface="ArialMT"/>
              </a:rPr>
              <a:t> overdose</a:t>
            </a:r>
          </a:p>
          <a:p>
            <a:r>
              <a:rPr lang="en-US" b="1" dirty="0" smtClean="0">
                <a:latin typeface="ArialMT"/>
              </a:rPr>
              <a:t> 2016: CDC recommendations</a:t>
            </a:r>
          </a:p>
          <a:p>
            <a:r>
              <a:rPr lang="en-US" b="1" dirty="0" smtClean="0">
                <a:latin typeface="ArialMT"/>
              </a:rPr>
              <a:t>2017: Pharmacist standing orders</a:t>
            </a:r>
            <a:endParaRPr lang="en-US" b="1" dirty="0">
              <a:latin typeface="ArialMT"/>
            </a:endParaRPr>
          </a:p>
          <a:p>
            <a:pPr lvl="1"/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622472" y="3292475"/>
            <a:ext cx="5033819" cy="5154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C00000"/>
                </a:solidFill>
                <a:latin typeface="ArialMT"/>
              </a:rPr>
              <a:t>2018: 1 in 70 high dose prescriptions accompanied by naloxone dispensing</a:t>
            </a:r>
            <a:endParaRPr lang="en-US" b="1" dirty="0">
              <a:solidFill>
                <a:srgbClr val="C00000"/>
              </a:solidFill>
              <a:latin typeface="ArialMT"/>
            </a:endParaRP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366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Some common designs in </a:t>
            </a:r>
            <a:r>
              <a:rPr lang="en-US" b="1" dirty="0"/>
              <a:t>i</a:t>
            </a:r>
            <a:r>
              <a:rPr lang="en-US" b="1" dirty="0" smtClean="0"/>
              <a:t>mplementation </a:t>
            </a:r>
            <a:r>
              <a:rPr lang="en-US" b="1" dirty="0"/>
              <a:t>r</a:t>
            </a:r>
            <a:r>
              <a:rPr lang="en-US" b="1" dirty="0" smtClean="0"/>
              <a:t>esearch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Remember</a:t>
            </a:r>
            <a:r>
              <a:rPr lang="en-US" b="1" dirty="0" smtClean="0"/>
              <a:t>, these designs are assuming the traditional pipeline and that it has produced “suitable” EBPs in need of implementation support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This is not always true, but we’re leave that alone today…</a:t>
            </a:r>
          </a:p>
          <a:p>
            <a:r>
              <a:rPr lang="en-US" b="1" dirty="0" smtClean="0"/>
              <a:t>In this summary, I will focus on </a:t>
            </a:r>
            <a:r>
              <a:rPr lang="en-US" b="1" i="1" dirty="0" smtClean="0"/>
              <a:t>places</a:t>
            </a:r>
            <a:r>
              <a:rPr lang="en-US" b="1" dirty="0" smtClean="0"/>
              <a:t> doing the adopting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Easier to talk about places, but many studies focus on </a:t>
            </a:r>
            <a:r>
              <a:rPr lang="en-US" b="1" i="1" dirty="0" smtClean="0">
                <a:solidFill>
                  <a:schemeClr val="tx2"/>
                </a:solidFill>
              </a:rPr>
              <a:t>providers</a:t>
            </a: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/>
              <a:t>I won’t provide a detailed overview of the designs, but discuss some common ones within these categories: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Within-site designs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Between-site designs</a:t>
            </a:r>
          </a:p>
        </p:txBody>
      </p:sp>
    </p:spTree>
    <p:extLst>
      <p:ext uri="{BB962C8B-B14F-4D97-AF65-F5344CB8AC3E}">
        <p14:creationId xmlns:p14="http://schemas.microsoft.com/office/powerpoint/2010/main" val="250046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Within-Site Designs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5059"/>
            <a:ext cx="10972800" cy="487110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We use these when we want or need to expose all places to the </a:t>
            </a:r>
            <a:r>
              <a:rPr lang="en-US" b="1" u="sng" dirty="0" smtClean="0"/>
              <a:t>same thing/strategy</a:t>
            </a:r>
          </a:p>
          <a:p>
            <a:r>
              <a:rPr lang="en-US" b="1" dirty="0" smtClean="0"/>
              <a:t>No comparison places; common in “QI” type scenarios or pilot tests of strategies in development (research scenarios) 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VERY COMMON in Community Pharmacy Practice Research</a:t>
            </a:r>
          </a:p>
          <a:p>
            <a:r>
              <a:rPr lang="en-US" b="1" dirty="0" smtClean="0"/>
              <a:t>Causal inference difficult, but many real-world uses for these data 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“Post-only” design</a:t>
            </a:r>
          </a:p>
          <a:p>
            <a:pPr lvl="2"/>
            <a:r>
              <a:rPr lang="en-US" b="1" dirty="0" smtClean="0"/>
              <a:t>Simplest</a:t>
            </a:r>
          </a:p>
          <a:p>
            <a:pPr lvl="2"/>
            <a:r>
              <a:rPr lang="en-US" b="1" dirty="0" smtClean="0"/>
              <a:t>Can be used when we know baseline use of EBP is </a:t>
            </a:r>
            <a:r>
              <a:rPr lang="en-US" b="1" i="1" dirty="0" smtClean="0"/>
              <a:t>zippo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“Pre-Post” design</a:t>
            </a:r>
          </a:p>
          <a:p>
            <a:pPr lvl="2"/>
            <a:r>
              <a:rPr lang="en-US" b="1" dirty="0" smtClean="0"/>
              <a:t>Often used when some adoption has been attempted, but it has not achieved the desired level</a:t>
            </a:r>
          </a:p>
        </p:txBody>
      </p:sp>
    </p:spTree>
    <p:extLst>
      <p:ext uri="{BB962C8B-B14F-4D97-AF65-F5344CB8AC3E}">
        <p14:creationId xmlns:p14="http://schemas.microsoft.com/office/powerpoint/2010/main" val="5020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Between-Site Designs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4515"/>
            <a:ext cx="10972800" cy="520312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We use these when we want to expose places to </a:t>
            </a:r>
            <a:r>
              <a:rPr lang="en-US" b="1" u="sng" dirty="0" smtClean="0"/>
              <a:t>different things/strategies</a:t>
            </a:r>
          </a:p>
          <a:p>
            <a:r>
              <a:rPr lang="en-US" b="1" dirty="0" smtClean="0"/>
              <a:t>Causal inference improved when places are </a:t>
            </a:r>
            <a:r>
              <a:rPr lang="en-US" b="1" u="sng" dirty="0" smtClean="0"/>
              <a:t>randomized</a:t>
            </a:r>
            <a:r>
              <a:rPr lang="en-US" b="1" dirty="0" smtClean="0"/>
              <a:t> to different exposures (not always possible </a:t>
            </a:r>
            <a:r>
              <a:rPr lang="en-US" b="1" dirty="0" err="1" smtClean="0"/>
              <a:t>tho</a:t>
            </a:r>
            <a:r>
              <a:rPr lang="en-US" b="1" dirty="0" smtClean="0"/>
              <a:t>; when not, try to “balance” places on important measures)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New Strategy vs. “implementation as usual”</a:t>
            </a:r>
          </a:p>
          <a:p>
            <a:pPr lvl="2"/>
            <a:r>
              <a:rPr lang="en-US" b="1" dirty="0" smtClean="0"/>
              <a:t>Key is to choose </a:t>
            </a:r>
            <a:r>
              <a:rPr lang="en-US" b="1" u="sng" dirty="0" smtClean="0"/>
              <a:t>useful</a:t>
            </a:r>
            <a:r>
              <a:rPr lang="en-US" b="1" dirty="0" smtClean="0"/>
              <a:t> “implementation as usual”</a:t>
            </a:r>
          </a:p>
          <a:p>
            <a:pPr lvl="2"/>
            <a:r>
              <a:rPr lang="en-US" b="1" dirty="0" smtClean="0"/>
              <a:t>Common in healthcare settings = disseminate, plus training, plus a little technical support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New Strategy 1 vs. New Strategy 2</a:t>
            </a:r>
          </a:p>
          <a:p>
            <a:pPr lvl="2"/>
            <a:r>
              <a:rPr lang="en-US" b="1" dirty="0" smtClean="0"/>
              <a:t>“Comparative effectiveness trial” of 2 different </a:t>
            </a:r>
            <a:r>
              <a:rPr lang="en-US" b="1" dirty="0" smtClean="0"/>
              <a:t>strategies (or packages of them)</a:t>
            </a:r>
            <a:endParaRPr lang="en-US" b="1" dirty="0" smtClean="0"/>
          </a:p>
          <a:p>
            <a:pPr lvl="2"/>
            <a:r>
              <a:rPr lang="en-US" b="1" dirty="0" smtClean="0"/>
              <a:t>Different </a:t>
            </a:r>
            <a:r>
              <a:rPr lang="en-US" b="1" i="1" dirty="0" smtClean="0"/>
              <a:t>doses</a:t>
            </a:r>
            <a:r>
              <a:rPr lang="en-US" b="1" dirty="0" smtClean="0"/>
              <a:t> of same type of strategy (lo/hi intensity)?  Different types?</a:t>
            </a:r>
          </a:p>
          <a:p>
            <a:pPr lvl="2"/>
            <a:r>
              <a:rPr lang="en-US" b="1" u="sng" dirty="0" smtClean="0"/>
              <a:t>“SMART” designs</a:t>
            </a:r>
            <a:r>
              <a:rPr lang="en-US" b="1" dirty="0" smtClean="0"/>
              <a:t>:  start all with low intensity, then randomized non-responders to higher intensity strategy </a:t>
            </a:r>
          </a:p>
        </p:txBody>
      </p:sp>
    </p:spTree>
    <p:extLst>
      <p:ext uri="{BB962C8B-B14F-4D97-AF65-F5344CB8AC3E}">
        <p14:creationId xmlns:p14="http://schemas.microsoft.com/office/powerpoint/2010/main" val="2567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Goals for today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7294"/>
            <a:ext cx="10972800" cy="5370706"/>
          </a:xfrm>
        </p:spPr>
        <p:txBody>
          <a:bodyPr>
            <a:normAutofit/>
          </a:bodyPr>
          <a:lstStyle/>
          <a:p>
            <a:r>
              <a:rPr lang="en-US" b="1" dirty="0" smtClean="0"/>
              <a:t>Discuss principles of “implementation science” 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What is it?  Why do we need it?  When do we do it?</a:t>
            </a:r>
          </a:p>
          <a:p>
            <a:r>
              <a:rPr lang="en-US" b="1" dirty="0" smtClean="0"/>
              <a:t>Discuss </a:t>
            </a:r>
            <a:r>
              <a:rPr lang="en-US" b="1" u="sng" dirty="0" smtClean="0"/>
              <a:t>outcomes</a:t>
            </a:r>
            <a:r>
              <a:rPr lang="en-US" b="1" dirty="0" smtClean="0"/>
              <a:t> in implementation research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Adoption/uptake, fidelity to the intervention/practice</a:t>
            </a:r>
          </a:p>
          <a:p>
            <a:r>
              <a:rPr lang="en-US" b="1" dirty="0" smtClean="0"/>
              <a:t>Summarize </a:t>
            </a:r>
            <a:r>
              <a:rPr lang="en-US" b="1" dirty="0"/>
              <a:t>different </a:t>
            </a:r>
            <a:r>
              <a:rPr lang="en-US" b="1" u="sng" dirty="0"/>
              <a:t>strategies</a:t>
            </a:r>
            <a:r>
              <a:rPr lang="en-US" b="1" dirty="0"/>
              <a:t> </a:t>
            </a:r>
            <a:r>
              <a:rPr lang="en-US" b="1" dirty="0" smtClean="0"/>
              <a:t>to promote </a:t>
            </a:r>
            <a:r>
              <a:rPr lang="en-US" b="1" dirty="0"/>
              <a:t>better implementation of evidence-based </a:t>
            </a:r>
            <a:r>
              <a:rPr lang="en-US" b="1" dirty="0" smtClean="0"/>
              <a:t>practices/interventions</a:t>
            </a:r>
            <a:endParaRPr lang="en-US" b="1" dirty="0"/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The </a:t>
            </a:r>
            <a:r>
              <a:rPr lang="en-US" b="1" i="1" dirty="0" smtClean="0">
                <a:solidFill>
                  <a:schemeClr val="tx2"/>
                </a:solidFill>
              </a:rPr>
              <a:t>interventions</a:t>
            </a:r>
            <a:r>
              <a:rPr lang="en-US" b="1" dirty="0" smtClean="0">
                <a:solidFill>
                  <a:schemeClr val="tx2"/>
                </a:solidFill>
              </a:rPr>
              <a:t> in this kind of work/research</a:t>
            </a:r>
          </a:p>
          <a:p>
            <a:pPr lvl="2"/>
            <a:r>
              <a:rPr lang="en-US" b="1" dirty="0" smtClean="0"/>
              <a:t>E.g</a:t>
            </a:r>
            <a:r>
              <a:rPr lang="en-US" b="1" dirty="0"/>
              <a:t>., education, training, prompting, incentives, mandates</a:t>
            </a:r>
            <a:r>
              <a:rPr lang="en-US" b="1" dirty="0" smtClean="0"/>
              <a:t>…</a:t>
            </a:r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6193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definitions…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208" y="1600200"/>
            <a:ext cx="8033584" cy="4525963"/>
          </a:xfrm>
        </p:spPr>
      </p:pic>
    </p:spTree>
    <p:extLst>
      <p:ext uri="{BB962C8B-B14F-4D97-AF65-F5344CB8AC3E}">
        <p14:creationId xmlns:p14="http://schemas.microsoft.com/office/powerpoint/2010/main" val="4512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b="1" dirty="0" smtClean="0"/>
              <a:t>Some definitions…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885" y="609600"/>
            <a:ext cx="10020300" cy="60279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sz="2800" dirty="0"/>
          </a:p>
          <a:p>
            <a:r>
              <a:rPr lang="en-US" sz="3400" b="1" dirty="0"/>
              <a:t>Dissemination</a:t>
            </a:r>
            <a:r>
              <a:rPr lang="en-US" sz="3400" dirty="0"/>
              <a:t>:  “targeted spread of information” </a:t>
            </a:r>
            <a:r>
              <a:rPr lang="en-US" sz="2900" dirty="0" smtClean="0"/>
              <a:t>(from the NIH </a:t>
            </a:r>
            <a:r>
              <a:rPr lang="en-US" sz="2900" dirty="0"/>
              <a:t>program announcement for </a:t>
            </a:r>
            <a:r>
              <a:rPr lang="en-US" sz="2900" dirty="0" smtClean="0"/>
              <a:t>Dissemination &amp; Implementation </a:t>
            </a:r>
            <a:r>
              <a:rPr lang="en-US" sz="2900" dirty="0"/>
              <a:t>research)</a:t>
            </a:r>
          </a:p>
          <a:p>
            <a:pPr lvl="1"/>
            <a:r>
              <a:rPr lang="en-US" b="1" i="1" dirty="0" smtClean="0">
                <a:solidFill>
                  <a:schemeClr val="tx2"/>
                </a:solidFill>
              </a:rPr>
              <a:t>Passive</a:t>
            </a:r>
            <a:r>
              <a:rPr lang="en-US" b="1" dirty="0" smtClean="0">
                <a:solidFill>
                  <a:schemeClr val="tx2"/>
                </a:solidFill>
              </a:rPr>
              <a:t> approach, focusing on knowledge transfer</a:t>
            </a:r>
          </a:p>
          <a:p>
            <a:r>
              <a:rPr lang="en-US" sz="3400" b="1" dirty="0"/>
              <a:t>Implementation</a:t>
            </a:r>
            <a:r>
              <a:rPr lang="en-US" sz="3400" dirty="0"/>
              <a:t>:  “An </a:t>
            </a:r>
            <a:r>
              <a:rPr lang="en-US" sz="3400" i="1" dirty="0"/>
              <a:t>effort</a:t>
            </a:r>
            <a:r>
              <a:rPr lang="en-US" sz="3400" dirty="0"/>
              <a:t> specifically designed to get best practice </a:t>
            </a:r>
            <a:r>
              <a:rPr lang="en-US" sz="3400" dirty="0" smtClean="0"/>
              <a:t>findings… into </a:t>
            </a:r>
            <a:r>
              <a:rPr lang="en-US" sz="3400" dirty="0"/>
              <a:t>routine and sustained use via appropriate </a:t>
            </a:r>
            <a:r>
              <a:rPr lang="en-US" sz="3400" i="1" dirty="0"/>
              <a:t>uptake interventions</a:t>
            </a:r>
            <a:r>
              <a:rPr lang="en-US" sz="3400" dirty="0"/>
              <a:t>.”  </a:t>
            </a:r>
            <a:r>
              <a:rPr lang="en-US" sz="2600" dirty="0"/>
              <a:t>(Curran et al., 2012)</a:t>
            </a:r>
          </a:p>
          <a:p>
            <a:pPr lvl="1"/>
            <a:r>
              <a:rPr lang="en-US" b="1" i="1" dirty="0" smtClean="0">
                <a:solidFill>
                  <a:schemeClr val="tx2"/>
                </a:solidFill>
              </a:rPr>
              <a:t>Active</a:t>
            </a:r>
            <a:r>
              <a:rPr lang="en-US" b="1" dirty="0" smtClean="0">
                <a:solidFill>
                  <a:schemeClr val="tx2"/>
                </a:solidFill>
              </a:rPr>
              <a:t> approach, focusing on stimulating behavior change</a:t>
            </a:r>
            <a:endParaRPr lang="en-US" b="1" dirty="0"/>
          </a:p>
          <a:p>
            <a:r>
              <a:rPr lang="en-US" sz="3400" b="1" dirty="0"/>
              <a:t>Implementation SCIENCE</a:t>
            </a:r>
            <a:r>
              <a:rPr lang="en-US" sz="3400" dirty="0"/>
              <a:t>:  “The scientific study of methods to promote the systematic uptake of research findings and other evidence-based practices into routine practice, and, hence, to improve the quality and effectiveness of health services and care.” </a:t>
            </a:r>
            <a:r>
              <a:rPr lang="en-US" sz="2600" dirty="0"/>
              <a:t>(Eccles and Mittman, </a:t>
            </a:r>
            <a:r>
              <a:rPr lang="en-US" sz="2600" i="1" dirty="0"/>
              <a:t>Implementation Science</a:t>
            </a:r>
            <a:r>
              <a:rPr lang="en-US" sz="2600" dirty="0"/>
              <a:t>, 2006)</a:t>
            </a:r>
          </a:p>
          <a:p>
            <a:pPr lvl="1"/>
            <a:r>
              <a:rPr lang="en-US" sz="2900" b="1" dirty="0">
                <a:solidFill>
                  <a:schemeClr val="tx2"/>
                </a:solidFill>
              </a:rPr>
              <a:t>Science of how BEST to implement, create generalizable </a:t>
            </a:r>
            <a:r>
              <a:rPr lang="en-US" sz="2900" b="1" dirty="0" smtClean="0">
                <a:solidFill>
                  <a:schemeClr val="tx2"/>
                </a:solidFill>
              </a:rPr>
              <a:t>knowledge</a:t>
            </a:r>
          </a:p>
          <a:p>
            <a:pPr lvl="1"/>
            <a:r>
              <a:rPr lang="en-US" sz="2900" b="1" dirty="0" smtClean="0">
                <a:solidFill>
                  <a:schemeClr val="tx2"/>
                </a:solidFill>
              </a:rPr>
              <a:t>“QI” = more local solutions</a:t>
            </a:r>
            <a:endParaRPr lang="en-US" sz="29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9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OK, so, some </a:t>
            </a:r>
            <a:r>
              <a:rPr lang="en-US" b="1" i="1" dirty="0" smtClean="0"/>
              <a:t>real scientific </a:t>
            </a:r>
            <a:r>
              <a:rPr lang="en-US" b="1" dirty="0" smtClean="0"/>
              <a:t>terms now…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3188"/>
            <a:ext cx="10972800" cy="454021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When I teach about implementation research I often use this very simple language: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The intervention/practice/innovation is </a:t>
            </a:r>
            <a:r>
              <a:rPr lang="en-US" b="1" i="1" dirty="0" smtClean="0"/>
              <a:t>THE THING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In </a:t>
            </a:r>
            <a:r>
              <a:rPr lang="en-US" b="1" u="sng" dirty="0" smtClean="0">
                <a:solidFill>
                  <a:schemeClr val="tx2"/>
                </a:solidFill>
              </a:rPr>
              <a:t>clinical effectiveness research</a:t>
            </a:r>
            <a:r>
              <a:rPr lang="en-US" b="1" dirty="0" smtClean="0">
                <a:solidFill>
                  <a:schemeClr val="tx2"/>
                </a:solidFill>
              </a:rPr>
              <a:t>, we are looking at whether THE THING works</a:t>
            </a:r>
          </a:p>
          <a:p>
            <a:pPr lvl="2"/>
            <a:r>
              <a:rPr lang="en-US" b="1" dirty="0" smtClean="0"/>
              <a:t>Patients get better because of the </a:t>
            </a:r>
            <a:r>
              <a:rPr lang="en-US" b="1" dirty="0" err="1" smtClean="0"/>
              <a:t>THE</a:t>
            </a:r>
            <a:r>
              <a:rPr lang="en-US" b="1" dirty="0" smtClean="0"/>
              <a:t> THING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In </a:t>
            </a:r>
            <a:r>
              <a:rPr lang="en-US" b="1" u="sng" dirty="0" smtClean="0">
                <a:solidFill>
                  <a:schemeClr val="tx2"/>
                </a:solidFill>
              </a:rPr>
              <a:t>implementation research</a:t>
            </a:r>
            <a:r>
              <a:rPr lang="en-US" b="1" dirty="0" smtClean="0">
                <a:solidFill>
                  <a:schemeClr val="tx2"/>
                </a:solidFill>
              </a:rPr>
              <a:t>, we are trying to figure out how best to help people/places </a:t>
            </a:r>
            <a:r>
              <a:rPr lang="en-US" b="1" i="1" dirty="0" smtClean="0"/>
              <a:t>DO THE THING</a:t>
            </a:r>
            <a:r>
              <a:rPr lang="en-US" b="1" i="1" dirty="0" smtClean="0">
                <a:solidFill>
                  <a:schemeClr val="tx2"/>
                </a:solidFill>
              </a:rPr>
              <a:t>  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Implementation </a:t>
            </a:r>
            <a:r>
              <a:rPr lang="en-US" b="1" i="1" dirty="0">
                <a:solidFill>
                  <a:schemeClr val="tx2"/>
                </a:solidFill>
              </a:rPr>
              <a:t>strategies </a:t>
            </a:r>
            <a:r>
              <a:rPr lang="en-US" b="1" dirty="0">
                <a:solidFill>
                  <a:schemeClr val="tx2"/>
                </a:solidFill>
              </a:rPr>
              <a:t>are </a:t>
            </a:r>
            <a:r>
              <a:rPr lang="en-US" b="1" dirty="0" smtClean="0">
                <a:solidFill>
                  <a:schemeClr val="tx2"/>
                </a:solidFill>
              </a:rPr>
              <a:t>the </a:t>
            </a:r>
            <a:r>
              <a:rPr lang="en-US" b="1" i="1" u="sng" dirty="0" smtClean="0"/>
              <a:t>stuff we do</a:t>
            </a:r>
            <a:r>
              <a:rPr lang="en-US" b="1" i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to </a:t>
            </a:r>
            <a:r>
              <a:rPr lang="en-US" b="1" dirty="0">
                <a:solidFill>
                  <a:schemeClr val="tx2"/>
                </a:solidFill>
              </a:rPr>
              <a:t>help </a:t>
            </a:r>
            <a:r>
              <a:rPr lang="en-US" b="1" dirty="0" smtClean="0">
                <a:solidFill>
                  <a:schemeClr val="tx2"/>
                </a:solidFill>
              </a:rPr>
              <a:t>people/places </a:t>
            </a:r>
            <a:r>
              <a:rPr lang="en-US" b="1" dirty="0">
                <a:solidFill>
                  <a:schemeClr val="tx2"/>
                </a:solidFill>
              </a:rPr>
              <a:t>DO THE </a:t>
            </a:r>
            <a:r>
              <a:rPr lang="en-US" b="1" dirty="0" smtClean="0">
                <a:solidFill>
                  <a:schemeClr val="tx2"/>
                </a:solidFill>
              </a:rPr>
              <a:t>THING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Main implementation </a:t>
            </a:r>
            <a:r>
              <a:rPr lang="en-US" b="1" i="1" dirty="0" smtClean="0">
                <a:solidFill>
                  <a:schemeClr val="tx2"/>
                </a:solidFill>
              </a:rPr>
              <a:t>outcomes</a:t>
            </a:r>
            <a:r>
              <a:rPr lang="en-US" b="1" dirty="0" smtClean="0">
                <a:solidFill>
                  <a:schemeClr val="tx2"/>
                </a:solidFill>
              </a:rPr>
              <a:t> are </a:t>
            </a:r>
            <a:r>
              <a:rPr lang="en-US" b="1" u="sng" dirty="0" smtClean="0"/>
              <a:t>how much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and </a:t>
            </a:r>
            <a:r>
              <a:rPr lang="en-US" b="1" u="sng" dirty="0" smtClean="0"/>
              <a:t>how well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the people/places DO THE THING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723164" y="6033407"/>
            <a:ext cx="572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Curran, </a:t>
            </a:r>
            <a:r>
              <a:rPr lang="en-US" i="1" dirty="0" smtClean="0"/>
              <a:t>Implementation Science Communications</a:t>
            </a:r>
            <a:r>
              <a:rPr lang="en-US" dirty="0" smtClean="0"/>
              <a:t>, </a:t>
            </a:r>
            <a:r>
              <a:rPr lang="en-US" dirty="0" smtClean="0"/>
              <a:t>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So, why do we need implementation research?</a:t>
            </a:r>
            <a:endParaRPr lang="en-US" b="1" dirty="0"/>
          </a:p>
        </p:txBody>
      </p:sp>
      <p:pic>
        <p:nvPicPr>
          <p:cNvPr id="1026" name="Picture 2" descr="Image result for do something with research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173" y="1360488"/>
            <a:ext cx="7061654" cy="482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8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So, why do we need implementation research?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Only ~50% </a:t>
            </a:r>
            <a:r>
              <a:rPr lang="en-US" b="1" dirty="0"/>
              <a:t>of patients in the US </a:t>
            </a:r>
            <a:r>
              <a:rPr lang="en-US" b="1" dirty="0" smtClean="0"/>
              <a:t>receive recommended/EB </a:t>
            </a:r>
            <a:r>
              <a:rPr lang="en-US" b="1" dirty="0"/>
              <a:t>care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Wide variability across conditions and treatment:</a:t>
            </a:r>
            <a:endParaRPr lang="en-US" b="1" dirty="0">
              <a:solidFill>
                <a:schemeClr val="tx2"/>
              </a:solidFill>
            </a:endParaRPr>
          </a:p>
          <a:p>
            <a:pPr lvl="2"/>
            <a:r>
              <a:rPr lang="en-US" b="1" dirty="0">
                <a:solidFill>
                  <a:schemeClr val="tx2"/>
                </a:solidFill>
              </a:rPr>
              <a:t>79% of patients receive recommended care for </a:t>
            </a:r>
            <a:r>
              <a:rPr lang="en-US" b="1" dirty="0" smtClean="0">
                <a:solidFill>
                  <a:schemeClr val="tx2"/>
                </a:solidFill>
              </a:rPr>
              <a:t>an age-related </a:t>
            </a:r>
            <a:r>
              <a:rPr lang="en-US" b="1" dirty="0">
                <a:solidFill>
                  <a:schemeClr val="tx2"/>
                </a:solidFill>
              </a:rPr>
              <a:t>cataract</a:t>
            </a:r>
          </a:p>
          <a:p>
            <a:pPr lvl="2"/>
            <a:r>
              <a:rPr lang="en-US" b="1" dirty="0">
                <a:solidFill>
                  <a:schemeClr val="tx2"/>
                </a:solidFill>
              </a:rPr>
              <a:t>11% of patients receive recommended care for alcohol </a:t>
            </a:r>
            <a:r>
              <a:rPr lang="en-US" b="1" dirty="0" smtClean="0">
                <a:solidFill>
                  <a:schemeClr val="tx2"/>
                </a:solidFill>
              </a:rPr>
              <a:t>use disorder</a:t>
            </a:r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/>
              <a:t>20–25% patients get care that is not needed or potentially </a:t>
            </a:r>
            <a:r>
              <a:rPr lang="en-US" b="1" dirty="0" smtClean="0"/>
              <a:t>harmful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So, we also need to DE-implement…</a:t>
            </a:r>
          </a:p>
          <a:p>
            <a:r>
              <a:rPr lang="en-US" b="1" dirty="0" smtClean="0"/>
              <a:t>1.3 </a:t>
            </a:r>
            <a:r>
              <a:rPr lang="en-US" b="1" dirty="0"/>
              <a:t>million people are injured annually by medication errors</a:t>
            </a:r>
          </a:p>
          <a:p>
            <a:r>
              <a:rPr lang="en-US" b="1" dirty="0" smtClean="0"/>
              <a:t>Most </a:t>
            </a:r>
            <a:r>
              <a:rPr lang="en-US" b="1" dirty="0"/>
              <a:t>chronic conditions have solid, evidence-based guidelines for treatment, management, and prevention, but rates of conditions such </a:t>
            </a:r>
            <a:r>
              <a:rPr lang="en-US" b="1" dirty="0" smtClean="0"/>
              <a:t>diabetes </a:t>
            </a:r>
            <a:r>
              <a:rPr lang="en-US" b="1" dirty="0"/>
              <a:t>continue to rise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9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15263</TotalTime>
  <Words>2112</Words>
  <Application>Microsoft Office PowerPoint</Application>
  <PresentationFormat>Widescreen</PresentationFormat>
  <Paragraphs>257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ArialMT</vt:lpstr>
      <vt:lpstr>Calibri</vt:lpstr>
      <vt:lpstr>1_Office Theme</vt:lpstr>
      <vt:lpstr>Introduction to Implementation Science</vt:lpstr>
      <vt:lpstr>HPV vaccine: 99+ % effective </vt:lpstr>
      <vt:lpstr>Naloxone</vt:lpstr>
      <vt:lpstr>Goals for today</vt:lpstr>
      <vt:lpstr>Some definitions…</vt:lpstr>
      <vt:lpstr>Some definitions…</vt:lpstr>
      <vt:lpstr>OK, so, some real scientific terms now…</vt:lpstr>
      <vt:lpstr>So, why do we need implementation research?</vt:lpstr>
      <vt:lpstr>So, why do we need implementation research?</vt:lpstr>
      <vt:lpstr>More… why we need this</vt:lpstr>
      <vt:lpstr>So, when do we do Implementation Research? (Research “Pipeline”)</vt:lpstr>
      <vt:lpstr>What to measure in implementation research?</vt:lpstr>
      <vt:lpstr>What are the outcomes we care about then?</vt:lpstr>
      <vt:lpstr>Common Measures in Impl Research</vt:lpstr>
      <vt:lpstr>Implementation strategies</vt:lpstr>
      <vt:lpstr>Implementation Strategies</vt:lpstr>
      <vt:lpstr>Waltz et al Taxonomy of Impl Strats</vt:lpstr>
      <vt:lpstr>Waltz et al Taxonomy of Impl Strats</vt:lpstr>
      <vt:lpstr>Waltz et al Taxonomy of Impl Strats</vt:lpstr>
      <vt:lpstr>Waltz et al Taxonomy of Impl Strats</vt:lpstr>
      <vt:lpstr>Waltz et al Taxonomy of Impl Strats</vt:lpstr>
      <vt:lpstr>Strategies:  What do we know?</vt:lpstr>
      <vt:lpstr>So many questions to answer…</vt:lpstr>
      <vt:lpstr>Models, Theories, Frameworks…</vt:lpstr>
      <vt:lpstr>PowerPoint Presentation</vt:lpstr>
      <vt:lpstr>Determinant Frameworks</vt:lpstr>
      <vt:lpstr>OK, few more frameworks, that’s it</vt:lpstr>
      <vt:lpstr>Selected IS Resources on Campus</vt:lpstr>
      <vt:lpstr>Question, comments, heckling…</vt:lpstr>
      <vt:lpstr>Some common designs in implementation research</vt:lpstr>
      <vt:lpstr>Within-Site Designs</vt:lpstr>
      <vt:lpstr>Between-Site Designs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Curran, Geoffrey M</dc:creator>
  <cp:lastModifiedBy>Curran, Geoffrey M</cp:lastModifiedBy>
  <cp:revision>381</cp:revision>
  <dcterms:created xsi:type="dcterms:W3CDTF">2015-12-01T21:14:32Z</dcterms:created>
  <dcterms:modified xsi:type="dcterms:W3CDTF">2020-11-06T17:40:15Z</dcterms:modified>
</cp:coreProperties>
</file>