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39"/>
  </p:notesMasterIdLst>
  <p:handoutMasterIdLst>
    <p:handoutMasterId r:id="rId40"/>
  </p:handoutMasterIdLst>
  <p:sldIdLst>
    <p:sldId id="430" r:id="rId2"/>
    <p:sldId id="256" r:id="rId3"/>
    <p:sldId id="412" r:id="rId4"/>
    <p:sldId id="413" r:id="rId5"/>
    <p:sldId id="415" r:id="rId6"/>
    <p:sldId id="416" r:id="rId7"/>
    <p:sldId id="417" r:id="rId8"/>
    <p:sldId id="418" r:id="rId9"/>
    <p:sldId id="424" r:id="rId10"/>
    <p:sldId id="426" r:id="rId11"/>
    <p:sldId id="427" r:id="rId12"/>
    <p:sldId id="411" r:id="rId13"/>
    <p:sldId id="428" r:id="rId14"/>
    <p:sldId id="429" r:id="rId15"/>
    <p:sldId id="357" r:id="rId16"/>
    <p:sldId id="340" r:id="rId17"/>
    <p:sldId id="270" r:id="rId18"/>
    <p:sldId id="341" r:id="rId19"/>
    <p:sldId id="425" r:id="rId20"/>
    <p:sldId id="420" r:id="rId21"/>
    <p:sldId id="367" r:id="rId22"/>
    <p:sldId id="364" r:id="rId23"/>
    <p:sldId id="365" r:id="rId24"/>
    <p:sldId id="366" r:id="rId25"/>
    <p:sldId id="360" r:id="rId26"/>
    <p:sldId id="343" r:id="rId27"/>
    <p:sldId id="297" r:id="rId28"/>
    <p:sldId id="362" r:id="rId29"/>
    <p:sldId id="261" r:id="rId30"/>
    <p:sldId id="371" r:id="rId31"/>
    <p:sldId id="372" r:id="rId32"/>
    <p:sldId id="373" r:id="rId33"/>
    <p:sldId id="329" r:id="rId34"/>
    <p:sldId id="374" r:id="rId35"/>
    <p:sldId id="363" r:id="rId36"/>
    <p:sldId id="400" r:id="rId37"/>
    <p:sldId id="401" r:id="rId3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94672" autoAdjust="0"/>
  </p:normalViewPr>
  <p:slideViewPr>
    <p:cSldViewPr>
      <p:cViewPr varScale="1">
        <p:scale>
          <a:sx n="84" d="100"/>
          <a:sy n="84" d="100"/>
        </p:scale>
        <p:origin x="37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DE-4B13-8708-849D21804DD1}"/>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DE-4B13-8708-849D21804DD1}"/>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DE-4B13-8708-849D21804DD1}"/>
            </c:ext>
          </c:extLst>
        </c:ser>
        <c:dLbls>
          <c:showLegendKey val="0"/>
          <c:showVal val="0"/>
          <c:showCatName val="0"/>
          <c:showSerName val="0"/>
          <c:showPercent val="0"/>
          <c:showBubbleSize val="0"/>
        </c:dLbls>
        <c:gapWidth val="150"/>
        <c:shape val="box"/>
        <c:axId val="280546864"/>
        <c:axId val="280547648"/>
        <c:axId val="489374880"/>
      </c:bar3DChart>
      <c:catAx>
        <c:axId val="280546864"/>
        <c:scaling>
          <c:orientation val="minMax"/>
        </c:scaling>
        <c:delete val="0"/>
        <c:axPos val="b"/>
        <c:numFmt formatCode="General" sourceLinked="1"/>
        <c:majorTickMark val="out"/>
        <c:minorTickMark val="none"/>
        <c:tickLblPos val="nextTo"/>
        <c:crossAx val="280547648"/>
        <c:crosses val="autoZero"/>
        <c:auto val="1"/>
        <c:lblAlgn val="ctr"/>
        <c:lblOffset val="100"/>
        <c:noMultiLvlLbl val="0"/>
      </c:catAx>
      <c:valAx>
        <c:axId val="280547648"/>
        <c:scaling>
          <c:orientation val="minMax"/>
        </c:scaling>
        <c:delete val="0"/>
        <c:axPos val="l"/>
        <c:majorGridlines/>
        <c:numFmt formatCode="General" sourceLinked="1"/>
        <c:majorTickMark val="out"/>
        <c:minorTickMark val="none"/>
        <c:tickLblPos val="nextTo"/>
        <c:crossAx val="280546864"/>
        <c:crosses val="autoZero"/>
        <c:crossBetween val="between"/>
      </c:valAx>
      <c:serAx>
        <c:axId val="489374880"/>
        <c:scaling>
          <c:orientation val="minMax"/>
        </c:scaling>
        <c:delete val="0"/>
        <c:axPos val="b"/>
        <c:majorTickMark val="out"/>
        <c:minorTickMark val="none"/>
        <c:tickLblPos val="nextTo"/>
        <c:crossAx val="280547648"/>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A93427-EAD0-47F2-B79E-F2E986471757}" type="datetimeFigureOut">
              <a:rPr lang="en-US" smtClean="0"/>
              <a:pPr/>
              <a:t>9/6/2019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9F1EDB3-57A0-4EBD-A4FE-1DEF823B4611}" type="slidenum">
              <a:rPr lang="en-US" smtClean="0"/>
              <a:pPr/>
              <a:t>‹#›</a:t>
            </a:fld>
            <a:endParaRPr lang="en-US"/>
          </a:p>
        </p:txBody>
      </p:sp>
    </p:spTree>
    <p:extLst>
      <p:ext uri="{BB962C8B-B14F-4D97-AF65-F5344CB8AC3E}">
        <p14:creationId xmlns:p14="http://schemas.microsoft.com/office/powerpoint/2010/main" val="182465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7168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7168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46C5F684-B471-4735-B1FF-B5F694DD8532}" type="slidenum">
              <a:rPr lang="en-US"/>
              <a:pPr>
                <a:defRPr/>
              </a:pPr>
              <a:t>‹#›</a:t>
            </a:fld>
            <a:endParaRPr lang="en-US"/>
          </a:p>
        </p:txBody>
      </p:sp>
    </p:spTree>
    <p:extLst>
      <p:ext uri="{BB962C8B-B14F-4D97-AF65-F5344CB8AC3E}">
        <p14:creationId xmlns:p14="http://schemas.microsoft.com/office/powerpoint/2010/main" val="1055340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BD9FA96-AC40-4E9F-BBBC-1176B143F47C}" type="slidenum">
              <a:rPr lang="en-US" smtClean="0"/>
              <a:pPr/>
              <a:t>7</a:t>
            </a:fld>
            <a:endParaRPr lang="en-US" smtClean="0"/>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p:spPr>
        <p:txBody>
          <a:bodyPr/>
          <a:lstStyle/>
          <a:p>
            <a:pPr eaLnBrk="1" hangingPunct="1"/>
            <a:r>
              <a:rPr lang="en-US" sz="900" dirty="0"/>
              <a:t>“The Nuremberg Code was conceived in reference to Nazi atrocities and was written for the specific purpose of preventing brutal excesses from being committed or excused in the name of science. The code ... is in our opinion not necessarily pertinent to or adequate for the conduct of medical research in the United States”</a:t>
            </a:r>
          </a:p>
          <a:p>
            <a:pPr eaLnBrk="1" hangingPunct="1"/>
            <a:r>
              <a:rPr lang="en-US" sz="900" dirty="0"/>
              <a:t>distinction between normal volunteers and sick patients “whose physicians foresee for them the possibility of personal benefit through their participation”</a:t>
            </a:r>
          </a:p>
          <a:p>
            <a:pPr eaLnBrk="1" hangingPunct="1"/>
            <a:r>
              <a:rPr lang="en-US" sz="900" dirty="0"/>
              <a:t>					Joseph W. </a:t>
            </a:r>
            <a:r>
              <a:rPr lang="en-US" sz="900" dirty="0" err="1"/>
              <a:t>Gardella</a:t>
            </a:r>
            <a:r>
              <a:rPr lang="en-US" sz="900" dirty="0"/>
              <a:t>, M.D</a:t>
            </a:r>
          </a:p>
          <a:p>
            <a:pPr eaLnBrk="1" hangingPunct="1"/>
            <a:r>
              <a:rPr lang="en-US" sz="900" dirty="0"/>
              <a:t>				Dean, Harvard School of Medicine</a:t>
            </a:r>
          </a:p>
          <a:p>
            <a:pPr eaLnBrk="1" hangingPunct="1"/>
            <a:endParaRPr lang="en-US" dirty="0" smtClean="0"/>
          </a:p>
        </p:txBody>
      </p:sp>
    </p:spTree>
    <p:extLst>
      <p:ext uri="{BB962C8B-B14F-4D97-AF65-F5344CB8AC3E}">
        <p14:creationId xmlns:p14="http://schemas.microsoft.com/office/powerpoint/2010/main" val="314532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C5F684-B471-4735-B1FF-B5F694DD8532}" type="slidenum">
              <a:rPr lang="en-US" smtClean="0"/>
              <a:pPr>
                <a:defRPr/>
              </a:pPr>
              <a:t>30</a:t>
            </a:fld>
            <a:endParaRPr lang="en-US"/>
          </a:p>
        </p:txBody>
      </p:sp>
    </p:spTree>
    <p:extLst>
      <p:ext uri="{BB962C8B-B14F-4D97-AF65-F5344CB8AC3E}">
        <p14:creationId xmlns:p14="http://schemas.microsoft.com/office/powerpoint/2010/main" val="212781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2201C-657C-46AF-988C-12536E62313F}" type="slidenum">
              <a:rPr lang="en-US" smtClean="0"/>
              <a:t>31</a:t>
            </a:fld>
            <a:endParaRPr lang="en-US"/>
          </a:p>
        </p:txBody>
      </p:sp>
    </p:spTree>
    <p:extLst>
      <p:ext uri="{BB962C8B-B14F-4D97-AF65-F5344CB8AC3E}">
        <p14:creationId xmlns:p14="http://schemas.microsoft.com/office/powerpoint/2010/main" val="783278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8"/>
          <p:cNvSpPr>
            <a:spLocks noChangeArrowheads="1"/>
          </p:cNvSpPr>
          <p:nvPr/>
        </p:nvSpPr>
        <p:spPr bwMode="auto">
          <a:xfrm>
            <a:off x="9753600" y="2636838"/>
            <a:ext cx="2438400" cy="3967162"/>
          </a:xfrm>
          <a:prstGeom prst="rect">
            <a:avLst/>
          </a:prstGeom>
          <a:solidFill>
            <a:srgbClr val="C00000"/>
          </a:solidFill>
          <a:ln>
            <a:noFill/>
          </a:ln>
          <a:effectLst/>
        </p:spPr>
        <p:txBody>
          <a:bodyPr wrap="none" anchor="ctr"/>
          <a:lstStyle/>
          <a:p>
            <a:pPr eaLnBrk="1" hangingPunct="1">
              <a:defRPr/>
            </a:pPr>
            <a:endParaRPr lang="en-GB">
              <a:latin typeface="Arial" charset="0"/>
              <a:cs typeface="Arial" charset="0"/>
            </a:endParaRPr>
          </a:p>
        </p:txBody>
      </p:sp>
      <p:sp>
        <p:nvSpPr>
          <p:cNvPr id="4" name="Rectangle 3"/>
          <p:cNvSpPr>
            <a:spLocks noChangeArrowheads="1"/>
          </p:cNvSpPr>
          <p:nvPr/>
        </p:nvSpPr>
        <p:spPr bwMode="auto">
          <a:xfrm>
            <a:off x="0" y="0"/>
            <a:ext cx="12192000" cy="2420938"/>
          </a:xfrm>
          <a:prstGeom prst="rect">
            <a:avLst/>
          </a:prstGeom>
          <a:solidFill>
            <a:srgbClr val="C00000"/>
          </a:solidFill>
          <a:ln>
            <a:noFill/>
          </a:ln>
          <a:effectLst/>
        </p:spPr>
        <p:txBody>
          <a:bodyPr wrap="none" anchor="ctr"/>
          <a:lstStyle/>
          <a:p>
            <a:pPr eaLnBrk="1" hangingPunct="1">
              <a:defRPr/>
            </a:pPr>
            <a:endParaRPr lang="en-GB">
              <a:latin typeface="Arial" charset="0"/>
              <a:cs typeface="Arial" charset="0"/>
            </a:endParaRPr>
          </a:p>
        </p:txBody>
      </p:sp>
      <p:sp>
        <p:nvSpPr>
          <p:cNvPr id="5" name="Rectangle 4"/>
          <p:cNvSpPr>
            <a:spLocks noChangeArrowheads="1"/>
          </p:cNvSpPr>
          <p:nvPr/>
        </p:nvSpPr>
        <p:spPr bwMode="auto">
          <a:xfrm>
            <a:off x="0" y="6605588"/>
            <a:ext cx="12185651" cy="277812"/>
          </a:xfrm>
          <a:prstGeom prst="rect">
            <a:avLst/>
          </a:prstGeom>
          <a:solidFill>
            <a:schemeClr val="tx1">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6" name="Rectangle 5"/>
          <p:cNvSpPr>
            <a:spLocks noChangeArrowheads="1"/>
          </p:cNvSpPr>
          <p:nvPr/>
        </p:nvSpPr>
        <p:spPr bwMode="auto">
          <a:xfrm>
            <a:off x="-4233" y="2420938"/>
            <a:ext cx="12196233" cy="215900"/>
          </a:xfrm>
          <a:prstGeom prst="rect">
            <a:avLst/>
          </a:prstGeom>
          <a:solidFill>
            <a:schemeClr val="tx1">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4102" name="Rectangle 6"/>
          <p:cNvSpPr>
            <a:spLocks noGrp="1" noChangeArrowheads="1"/>
          </p:cNvSpPr>
          <p:nvPr>
            <p:ph type="ctrTitle"/>
          </p:nvPr>
        </p:nvSpPr>
        <p:spPr>
          <a:xfrm>
            <a:off x="624418" y="152400"/>
            <a:ext cx="10653183" cy="2127250"/>
          </a:xfrm>
        </p:spPr>
        <p:txBody>
          <a:bodyPr/>
          <a:lstStyle>
            <a:lvl1pPr>
              <a:defRPr sz="4000"/>
            </a:lvl1pPr>
          </a:lstStyle>
          <a:p>
            <a:pPr lvl="0"/>
            <a:r>
              <a:rPr lang="en-US" noProof="0" smtClean="0"/>
              <a:t>Click to edit Master title style</a:t>
            </a:r>
            <a:endParaRPr lang="en-US" noProof="0" dirty="0" smtClean="0"/>
          </a:p>
        </p:txBody>
      </p:sp>
      <p:sp>
        <p:nvSpPr>
          <p:cNvPr id="4103" name="Rectangle 7"/>
          <p:cNvSpPr>
            <a:spLocks noGrp="1" noChangeArrowheads="1"/>
          </p:cNvSpPr>
          <p:nvPr>
            <p:ph type="subTitle" idx="1"/>
          </p:nvPr>
        </p:nvSpPr>
        <p:spPr>
          <a:xfrm>
            <a:off x="624418" y="3886200"/>
            <a:ext cx="8290981" cy="1752600"/>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smtClean="0"/>
              <a:t>Click to edit Master subtitle style</a:t>
            </a:r>
            <a:endParaRPr lang="en-US" altLang="en-US" dirty="0" smtClean="0"/>
          </a:p>
        </p:txBody>
      </p:sp>
      <p:sp>
        <p:nvSpPr>
          <p:cNvPr id="7" name="Rectangle 11"/>
          <p:cNvSpPr>
            <a:spLocks noGrp="1" noChangeArrowheads="1"/>
          </p:cNvSpPr>
          <p:nvPr>
            <p:ph type="dt" sz="half" idx="10"/>
          </p:nvPr>
        </p:nvSpPr>
        <p:spPr>
          <a:xfrm>
            <a:off x="609600" y="6605588"/>
            <a:ext cx="2844800" cy="279400"/>
          </a:xfrm>
        </p:spPr>
        <p:txBody>
          <a:bodyPr/>
          <a:lstStyle>
            <a:lvl1pPr>
              <a:defRPr>
                <a:solidFill>
                  <a:schemeClr val="tx1"/>
                </a:solidFill>
              </a:defRPr>
            </a:lvl1pPr>
          </a:lstStyle>
          <a:p>
            <a:pPr>
              <a:defRPr/>
            </a:pPr>
            <a:endParaRPr lang="en-US"/>
          </a:p>
        </p:txBody>
      </p:sp>
      <p:sp>
        <p:nvSpPr>
          <p:cNvPr id="8" name="Rectangle 12"/>
          <p:cNvSpPr>
            <a:spLocks noGrp="1" noChangeArrowheads="1"/>
          </p:cNvSpPr>
          <p:nvPr>
            <p:ph type="ftr" sz="quarter" idx="11"/>
          </p:nvPr>
        </p:nvSpPr>
        <p:spPr>
          <a:xfrm>
            <a:off x="4165600" y="6605588"/>
            <a:ext cx="3860800" cy="279400"/>
          </a:xfrm>
        </p:spPr>
        <p:txBody>
          <a:bodyPr/>
          <a:lstStyle>
            <a:lvl1pPr>
              <a:defRPr>
                <a:solidFill>
                  <a:schemeClr val="tx1"/>
                </a:solidFill>
              </a:defRPr>
            </a:lvl1pPr>
          </a:lstStyle>
          <a:p>
            <a:pPr>
              <a:defRPr/>
            </a:pPr>
            <a:endParaRPr lang="en-US"/>
          </a:p>
        </p:txBody>
      </p:sp>
      <p:sp>
        <p:nvSpPr>
          <p:cNvPr id="9" name="Rectangle 13"/>
          <p:cNvSpPr>
            <a:spLocks noGrp="1" noChangeArrowheads="1"/>
          </p:cNvSpPr>
          <p:nvPr>
            <p:ph type="sldNum" sz="quarter" idx="12"/>
          </p:nvPr>
        </p:nvSpPr>
        <p:spPr>
          <a:xfrm>
            <a:off x="8737600" y="6605588"/>
            <a:ext cx="2844800" cy="279400"/>
          </a:xfrm>
        </p:spPr>
        <p:txBody>
          <a:bodyPr/>
          <a:lstStyle>
            <a:lvl1pPr>
              <a:defRPr smtClean="0">
                <a:solidFill>
                  <a:schemeClr val="tx1"/>
                </a:solidFill>
              </a:defRPr>
            </a:lvl1pPr>
          </a:lstStyle>
          <a:p>
            <a:pPr>
              <a:defRPr/>
            </a:pPr>
            <a:fld id="{21ECCE04-1BDC-4A61-BECB-D19DEE1A5140}" type="slidenum">
              <a:rPr lang="en-US" smtClean="0"/>
              <a:pPr>
                <a:defRPr/>
              </a:pPr>
              <a:t>‹#›</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484" y="4740034"/>
            <a:ext cx="2256631" cy="105116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1507" y="3505199"/>
            <a:ext cx="2269607" cy="1115219"/>
          </a:xfrm>
          <a:prstGeom prst="rect">
            <a:avLst/>
          </a:prstGeom>
        </p:spPr>
      </p:pic>
    </p:spTree>
    <p:extLst>
      <p:ext uri="{BB962C8B-B14F-4D97-AF65-F5344CB8AC3E}">
        <p14:creationId xmlns:p14="http://schemas.microsoft.com/office/powerpoint/2010/main" val="382095466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5AE9D-E2C0-4D2A-9714-5ABE02590B77}" type="slidenum">
              <a:rPr lang="en-US" smtClean="0"/>
              <a:pPr>
                <a:defRPr/>
              </a:pPr>
              <a:t>‹#›</a:t>
            </a:fld>
            <a:endParaRPr lang="en-US"/>
          </a:p>
        </p:txBody>
      </p:sp>
    </p:spTree>
    <p:extLst>
      <p:ext uri="{BB962C8B-B14F-4D97-AF65-F5344CB8AC3E}">
        <p14:creationId xmlns:p14="http://schemas.microsoft.com/office/powerpoint/2010/main" val="366105234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0" y="260351"/>
            <a:ext cx="2762251" cy="5832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1" y="260351"/>
            <a:ext cx="8089900"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B7A8F-4ED9-4C32-B4C6-6EFE1BE99FCE}" type="slidenum">
              <a:rPr lang="en-US" smtClean="0"/>
              <a:pPr>
                <a:defRPr/>
              </a:pPr>
              <a:t>‹#›</a:t>
            </a:fld>
            <a:endParaRPr lang="en-US"/>
          </a:p>
        </p:txBody>
      </p:sp>
    </p:spTree>
    <p:extLst>
      <p:ext uri="{BB962C8B-B14F-4D97-AF65-F5344CB8AC3E}">
        <p14:creationId xmlns:p14="http://schemas.microsoft.com/office/powerpoint/2010/main" val="367803388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448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9448800" cy="4525963"/>
          </a:xfrm>
        </p:spPr>
        <p:txBody>
          <a:bodyPr/>
          <a:lstStyle/>
          <a:p>
            <a:pPr lvl="0"/>
            <a:r>
              <a:rPr lang="en-US" noProof="0" smtClean="0"/>
              <a:t>Click icon to add table</a:t>
            </a:r>
            <a:endParaRPr lang="en-GB" noProof="0"/>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smtClean="0"/>
            </a:lvl1pPr>
          </a:lstStyle>
          <a:p>
            <a:pPr>
              <a:defRPr/>
            </a:pPr>
            <a:fld id="{5E6C3340-947C-439A-A505-5B27EB063702}" type="slidenum">
              <a:rPr lang="en-US" smtClean="0"/>
              <a:pPr>
                <a:defRPr/>
              </a:pPr>
              <a:t>‹#›</a:t>
            </a:fld>
            <a:endParaRPr lang="en-US"/>
          </a:p>
        </p:txBody>
      </p:sp>
    </p:spTree>
    <p:extLst>
      <p:ext uri="{BB962C8B-B14F-4D97-AF65-F5344CB8AC3E}">
        <p14:creationId xmlns:p14="http://schemas.microsoft.com/office/powerpoint/2010/main" val="3590631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pPr>
              <a:defRPr/>
            </a:pPr>
            <a:fld id="{5E6C3340-947C-439A-A505-5B27EB063702}" type="slidenum">
              <a:rPr lang="en-US" smtClean="0"/>
              <a:pPr>
                <a:defRPr/>
              </a:pPr>
              <a:t>‹#›</a:t>
            </a:fld>
            <a:endParaRPr lang="en-US"/>
          </a:p>
        </p:txBody>
      </p:sp>
    </p:spTree>
    <p:extLst>
      <p:ext uri="{BB962C8B-B14F-4D97-AF65-F5344CB8AC3E}">
        <p14:creationId xmlns:p14="http://schemas.microsoft.com/office/powerpoint/2010/main" val="125169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6C3340-947C-439A-A505-5B27EB063702}" type="slidenum">
              <a:rPr lang="en-US" smtClean="0"/>
              <a:pPr>
                <a:defRPr/>
              </a:pPr>
              <a:t>‹#›</a:t>
            </a:fld>
            <a:endParaRPr lang="en-US"/>
          </a:p>
        </p:txBody>
      </p:sp>
    </p:spTree>
    <p:extLst>
      <p:ext uri="{BB962C8B-B14F-4D97-AF65-F5344CB8AC3E}">
        <p14:creationId xmlns:p14="http://schemas.microsoft.com/office/powerpoint/2010/main" val="375962972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E6C3340-947C-439A-A505-5B27EB063702}" type="slidenum">
              <a:rPr lang="en-US" smtClean="0"/>
              <a:pPr>
                <a:defRPr/>
              </a:pPr>
              <a:t>‹#›</a:t>
            </a:fld>
            <a:endParaRPr lang="en-US"/>
          </a:p>
        </p:txBody>
      </p:sp>
      <p:graphicFrame>
        <p:nvGraphicFramePr>
          <p:cNvPr id="6" name="TPChart" hidden="1"/>
          <p:cNvGraphicFramePr/>
          <p:nvPr>
            <p:extLst>
              <p:ext uri="{D42A27DB-BD31-4B8C-83A1-F6EECF244321}">
                <p14:modId xmlns:p14="http://schemas.microsoft.com/office/powerpoint/2010/main" val="3709742930"/>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390701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22428-FB99-49E5-90E5-55ECDC6C0703}" type="slidenum">
              <a:rPr lang="en-US" smtClean="0"/>
              <a:pPr>
                <a:defRPr/>
              </a:pPr>
              <a:t>‹#›</a:t>
            </a:fld>
            <a:endParaRPr lang="en-US"/>
          </a:p>
        </p:txBody>
      </p:sp>
    </p:spTree>
    <p:extLst>
      <p:ext uri="{BB962C8B-B14F-4D97-AF65-F5344CB8AC3E}">
        <p14:creationId xmlns:p14="http://schemas.microsoft.com/office/powerpoint/2010/main" val="265401899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8790516" cy="1362075"/>
          </a:xfrm>
        </p:spPr>
        <p:txBody>
          <a:bodyPr anchor="t"/>
          <a:lstStyle>
            <a:lvl1pPr marL="0" marR="0" indent="0" algn="l" defTabSz="914400" rtl="0" eaLnBrk="1" fontAlgn="base" latinLnBrk="0" hangingPunct="1">
              <a:lnSpc>
                <a:spcPct val="100000"/>
              </a:lnSpc>
              <a:spcBef>
                <a:spcPct val="0"/>
              </a:spcBef>
              <a:spcAft>
                <a:spcPct val="0"/>
              </a:spcAft>
              <a:buClrTx/>
              <a:buSzTx/>
              <a:buFontTx/>
              <a:buNone/>
              <a:tabLst/>
              <a:defRPr sz="3600" b="1" cap="all">
                <a:solidFill>
                  <a:schemeClr val="bg1">
                    <a:lumMod val="50000"/>
                  </a:schemeClr>
                </a:solidFill>
              </a:defRPr>
            </a:lvl1pPr>
          </a:lstStyle>
          <a:p>
            <a:pPr lvl="0"/>
            <a:r>
              <a:rPr lang="en-US" noProof="0" smtClean="0"/>
              <a:t>Click to edit Master title style</a:t>
            </a:r>
            <a:endParaRPr lang="en-GB" dirty="0"/>
          </a:p>
        </p:txBody>
      </p:sp>
      <p:sp>
        <p:nvSpPr>
          <p:cNvPr id="3" name="Text Placeholder 2"/>
          <p:cNvSpPr>
            <a:spLocks noGrp="1"/>
          </p:cNvSpPr>
          <p:nvPr>
            <p:ph type="body" idx="1"/>
          </p:nvPr>
        </p:nvSpPr>
        <p:spPr>
          <a:xfrm>
            <a:off x="963084" y="2906713"/>
            <a:ext cx="8790516"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8B846-309C-4A75-B8F7-206437A45E27}" type="slidenum">
              <a:rPr lang="en-US" smtClean="0"/>
              <a:pPr>
                <a:defRPr/>
              </a:pPr>
              <a:t>‹#›</a:t>
            </a:fld>
            <a:endParaRPr lang="en-US"/>
          </a:p>
        </p:txBody>
      </p:sp>
    </p:spTree>
    <p:extLst>
      <p:ext uri="{BB962C8B-B14F-4D97-AF65-F5344CB8AC3E}">
        <p14:creationId xmlns:p14="http://schemas.microsoft.com/office/powerpoint/2010/main" val="323058553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2" y="1484312"/>
            <a:ext cx="4556499" cy="4992687"/>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638800" y="1484312"/>
            <a:ext cx="4572001" cy="4992687"/>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669397-9500-4017-8961-123B48B0A39B}" type="slidenum">
              <a:rPr lang="en-US" smtClean="0"/>
              <a:pPr>
                <a:defRPr/>
              </a:pPr>
              <a:t>‹#›</a:t>
            </a:fld>
            <a:endParaRPr lang="en-US"/>
          </a:p>
        </p:txBody>
      </p:sp>
    </p:spTree>
    <p:extLst>
      <p:ext uri="{BB962C8B-B14F-4D97-AF65-F5344CB8AC3E}">
        <p14:creationId xmlns:p14="http://schemas.microsoft.com/office/powerpoint/2010/main" val="330826385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0"/>
            <a:ext cx="9601200" cy="9906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609600" y="1535113"/>
            <a:ext cx="45732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4"/>
            <a:ext cx="4573229" cy="4302125"/>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638800" y="1535113"/>
            <a:ext cx="45720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38800" y="2174874"/>
            <a:ext cx="4572001" cy="4302125"/>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2C6B4F-8777-48CA-9D55-492BB9F9EB0D}" type="slidenum">
              <a:rPr lang="en-US" smtClean="0"/>
              <a:pPr>
                <a:defRPr/>
              </a:pPr>
              <a:t>‹#›</a:t>
            </a:fld>
            <a:endParaRPr lang="en-US"/>
          </a:p>
        </p:txBody>
      </p:sp>
    </p:spTree>
    <p:extLst>
      <p:ext uri="{BB962C8B-B14F-4D97-AF65-F5344CB8AC3E}">
        <p14:creationId xmlns:p14="http://schemas.microsoft.com/office/powerpoint/2010/main" val="416438555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BCCC30-82B0-4D43-9D64-402A51B83E1C}" type="slidenum">
              <a:rPr lang="en-US" smtClean="0"/>
              <a:pPr>
                <a:defRPr/>
              </a:pPr>
              <a:t>‹#›</a:t>
            </a:fld>
            <a:endParaRPr lang="en-US"/>
          </a:p>
        </p:txBody>
      </p:sp>
    </p:spTree>
    <p:extLst>
      <p:ext uri="{BB962C8B-B14F-4D97-AF65-F5344CB8AC3E}">
        <p14:creationId xmlns:p14="http://schemas.microsoft.com/office/powerpoint/2010/main" val="391521760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C217D3-8B20-43B1-AB18-8DD0833500FC}" type="slidenum">
              <a:rPr lang="en-US" smtClean="0"/>
              <a:pPr>
                <a:defRPr/>
              </a:pPr>
              <a:t>‹#›</a:t>
            </a:fld>
            <a:endParaRPr lang="en-US"/>
          </a:p>
        </p:txBody>
      </p:sp>
    </p:spTree>
    <p:extLst>
      <p:ext uri="{BB962C8B-B14F-4D97-AF65-F5344CB8AC3E}">
        <p14:creationId xmlns:p14="http://schemas.microsoft.com/office/powerpoint/2010/main" val="384322260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5977467" cy="6203949"/>
          </a:xfrm>
        </p:spPr>
        <p:txBody>
          <a:bodyPr/>
          <a:lstStyle>
            <a:lvl1pPr>
              <a:defRPr sz="3200">
                <a:solidFill>
                  <a:schemeClr val="bg1">
                    <a:lumMod val="75000"/>
                  </a:schemeClr>
                </a:solidFill>
              </a:defRPr>
            </a:lvl1pPr>
            <a:lvl2pPr>
              <a:defRPr sz="2800">
                <a:solidFill>
                  <a:schemeClr val="bg1">
                    <a:lumMod val="75000"/>
                  </a:schemeClr>
                </a:solidFill>
              </a:defRPr>
            </a:lvl2pPr>
            <a:lvl3pPr>
              <a:defRPr sz="2400">
                <a:solidFill>
                  <a:schemeClr val="bg1">
                    <a:lumMod val="75000"/>
                  </a:schemeClr>
                </a:solidFill>
              </a:defRPr>
            </a:lvl3pPr>
            <a:lvl4pPr>
              <a:defRPr sz="2000">
                <a:solidFill>
                  <a:schemeClr val="bg1">
                    <a:lumMod val="75000"/>
                  </a:schemeClr>
                </a:solidFill>
              </a:defRPr>
            </a:lvl4pPr>
            <a:lvl5pPr>
              <a:defRPr sz="2000">
                <a:solidFill>
                  <a:schemeClr val="bg1">
                    <a:lumMod val="7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09601" y="1435100"/>
            <a:ext cx="4011084" cy="5041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8EA4AA-8EE4-4BC1-924A-2C4EFB453912}" type="slidenum">
              <a:rPr lang="en-US" smtClean="0"/>
              <a:pPr>
                <a:defRPr/>
              </a:pPr>
              <a:t>‹#›</a:t>
            </a:fld>
            <a:endParaRPr lang="en-US"/>
          </a:p>
        </p:txBody>
      </p:sp>
    </p:spTree>
    <p:extLst>
      <p:ext uri="{BB962C8B-B14F-4D97-AF65-F5344CB8AC3E}">
        <p14:creationId xmlns:p14="http://schemas.microsoft.com/office/powerpoint/2010/main" val="183335392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461095-601E-4B2D-99CB-49617FC9909A}" type="slidenum">
              <a:rPr lang="en-US" smtClean="0"/>
              <a:pPr>
                <a:defRPr/>
              </a:pPr>
              <a:t>‹#›</a:t>
            </a:fld>
            <a:endParaRPr lang="en-US"/>
          </a:p>
        </p:txBody>
      </p:sp>
    </p:spTree>
    <p:extLst>
      <p:ext uri="{BB962C8B-B14F-4D97-AF65-F5344CB8AC3E}">
        <p14:creationId xmlns:p14="http://schemas.microsoft.com/office/powerpoint/2010/main" val="36942124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8"/>
          <p:cNvSpPr>
            <a:spLocks noChangeArrowheads="1"/>
          </p:cNvSpPr>
          <p:nvPr/>
        </p:nvSpPr>
        <p:spPr bwMode="auto">
          <a:xfrm>
            <a:off x="10896600" y="1304926"/>
            <a:ext cx="1295400" cy="5300662"/>
          </a:xfrm>
          <a:prstGeom prst="rect">
            <a:avLst/>
          </a:prstGeom>
          <a:solidFill>
            <a:srgbClr val="C00000"/>
          </a:solidFill>
          <a:ln>
            <a:noFill/>
          </a:ln>
          <a:effectLst/>
        </p:spPr>
        <p:txBody>
          <a:bodyPr wrap="none" anchor="ctr"/>
          <a:lstStyle/>
          <a:p>
            <a:pPr eaLnBrk="1" hangingPunct="1">
              <a:defRPr/>
            </a:pPr>
            <a:endParaRPr lang="en-GB">
              <a:latin typeface="Arial" charset="0"/>
              <a:cs typeface="Arial" charset="0"/>
            </a:endParaRPr>
          </a:p>
        </p:txBody>
      </p:sp>
      <p:sp>
        <p:nvSpPr>
          <p:cNvPr id="1032" name="Rectangle 8"/>
          <p:cNvSpPr>
            <a:spLocks noChangeArrowheads="1"/>
          </p:cNvSpPr>
          <p:nvPr/>
        </p:nvSpPr>
        <p:spPr bwMode="auto">
          <a:xfrm>
            <a:off x="-4233" y="1"/>
            <a:ext cx="12192000" cy="1196975"/>
          </a:xfrm>
          <a:prstGeom prst="rect">
            <a:avLst/>
          </a:prstGeom>
          <a:solidFill>
            <a:srgbClr val="C00000"/>
          </a:solidFill>
          <a:ln>
            <a:noFill/>
          </a:ln>
          <a:effectLst/>
        </p:spPr>
        <p:txBody>
          <a:bodyPr wrap="none" anchor="ctr"/>
          <a:lstStyle/>
          <a:p>
            <a:pPr eaLnBrk="1" hangingPunct="1">
              <a:defRPr/>
            </a:pPr>
            <a:endParaRPr lang="en-GB">
              <a:latin typeface="Arial" charset="0"/>
              <a:cs typeface="Arial" charset="0"/>
            </a:endParaRPr>
          </a:p>
        </p:txBody>
      </p:sp>
      <p:sp>
        <p:nvSpPr>
          <p:cNvPr id="1034" name="Rectangle 10"/>
          <p:cNvSpPr>
            <a:spLocks noChangeArrowheads="1"/>
          </p:cNvSpPr>
          <p:nvPr/>
        </p:nvSpPr>
        <p:spPr bwMode="auto">
          <a:xfrm>
            <a:off x="-4233" y="1089025"/>
            <a:ext cx="12196233" cy="215900"/>
          </a:xfrm>
          <a:prstGeom prst="rect">
            <a:avLst/>
          </a:prstGeom>
          <a:solidFill>
            <a:schemeClr val="tx1">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1028" name="Rectangle 2"/>
          <p:cNvSpPr>
            <a:spLocks noGrp="1" noChangeArrowheads="1"/>
          </p:cNvSpPr>
          <p:nvPr>
            <p:ph type="title"/>
          </p:nvPr>
        </p:nvSpPr>
        <p:spPr bwMode="auto">
          <a:xfrm>
            <a:off x="609601" y="50774"/>
            <a:ext cx="9601199" cy="100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9" name="Rectangle 3"/>
          <p:cNvSpPr>
            <a:spLocks noGrp="1" noChangeArrowheads="1"/>
          </p:cNvSpPr>
          <p:nvPr>
            <p:ph type="body" idx="1"/>
          </p:nvPr>
        </p:nvSpPr>
        <p:spPr bwMode="auto">
          <a:xfrm>
            <a:off x="609600" y="1447800"/>
            <a:ext cx="9601199"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35" name="Rectangle 11"/>
          <p:cNvSpPr>
            <a:spLocks noChangeArrowheads="1"/>
          </p:cNvSpPr>
          <p:nvPr/>
        </p:nvSpPr>
        <p:spPr bwMode="auto">
          <a:xfrm>
            <a:off x="0" y="6605588"/>
            <a:ext cx="12185651" cy="277812"/>
          </a:xfrm>
          <a:prstGeom prst="rect">
            <a:avLst/>
          </a:prstGeom>
          <a:solidFill>
            <a:schemeClr val="tx1">
              <a:lumMod val="50000"/>
            </a:schemeClr>
          </a:solidFill>
          <a:ln>
            <a:noFill/>
          </a:ln>
          <a:effectLst/>
        </p:spPr>
        <p:txBody>
          <a:bodyPr wrap="none" anchor="ctr"/>
          <a:lstStyle/>
          <a:p>
            <a:pPr eaLnBrk="1" hangingPunct="1">
              <a:defRPr/>
            </a:pPr>
            <a:endParaRPr lang="en-GB">
              <a:latin typeface="Arial" charset="0"/>
              <a:cs typeface="Arial" charset="0"/>
            </a:endParaRPr>
          </a:p>
        </p:txBody>
      </p:sp>
      <p:sp>
        <p:nvSpPr>
          <p:cNvPr id="2" name="Rectangle 4"/>
          <p:cNvSpPr>
            <a:spLocks noGrp="1" noChangeArrowheads="1"/>
          </p:cNvSpPr>
          <p:nvPr>
            <p:ph type="dt" sz="half" idx="2"/>
          </p:nvPr>
        </p:nvSpPr>
        <p:spPr bwMode="auto">
          <a:xfrm>
            <a:off x="609600" y="6561138"/>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accent2"/>
                </a:solidFill>
                <a:latin typeface="Arial" charset="0"/>
                <a:cs typeface="Arial" charset="0"/>
              </a:defRPr>
            </a:lvl1pPr>
          </a:lstStyle>
          <a:p>
            <a:pPr>
              <a:defRPr/>
            </a:pPr>
            <a:endParaRPr lang="en-US"/>
          </a:p>
        </p:txBody>
      </p:sp>
      <p:sp>
        <p:nvSpPr>
          <p:cNvPr id="3" name="Rectangle 5"/>
          <p:cNvSpPr>
            <a:spLocks noGrp="1" noChangeArrowheads="1"/>
          </p:cNvSpPr>
          <p:nvPr>
            <p:ph type="ftr" sz="quarter" idx="3"/>
          </p:nvPr>
        </p:nvSpPr>
        <p:spPr bwMode="auto">
          <a:xfrm>
            <a:off x="4165600" y="6561138"/>
            <a:ext cx="3860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accent2"/>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561138"/>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accent2"/>
                </a:solidFill>
              </a:defRPr>
            </a:lvl1pPr>
          </a:lstStyle>
          <a:p>
            <a:pPr>
              <a:defRPr/>
            </a:pPr>
            <a:fld id="{5E6C3340-947C-439A-A505-5B27EB063702}" type="slidenum">
              <a:rPr lang="en-US" smtClean="0"/>
              <a:pPr>
                <a:defRPr/>
              </a:pPr>
              <a:t>‹#›</a:t>
            </a:fld>
            <a:endParaRPr lang="en-US"/>
          </a:p>
        </p:txBody>
      </p:sp>
      <p:pic>
        <p:nvPicPr>
          <p:cNvPr id="13" name="Picture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317564" y="609600"/>
            <a:ext cx="846883" cy="394488"/>
          </a:xfrm>
          <a:prstGeom prst="rect">
            <a:avLst/>
          </a:prstGeom>
        </p:spPr>
      </p:pic>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317394" y="152400"/>
            <a:ext cx="841554" cy="413515"/>
          </a:xfrm>
          <a:prstGeom prst="rect">
            <a:avLst/>
          </a:prstGeom>
        </p:spPr>
      </p:pic>
    </p:spTree>
    <p:extLst>
      <p:ext uri="{BB962C8B-B14F-4D97-AF65-F5344CB8AC3E}">
        <p14:creationId xmlns:p14="http://schemas.microsoft.com/office/powerpoint/2010/main" val="111388416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ransition>
    <p:wipe dir="r"/>
  </p:transition>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cs typeface="Arial" charset="0"/>
        </a:defRPr>
      </a:lvl2pPr>
      <a:lvl3pPr algn="l" rtl="0" eaLnBrk="1" fontAlgn="base" hangingPunct="1">
        <a:spcBef>
          <a:spcPct val="0"/>
        </a:spcBef>
        <a:spcAft>
          <a:spcPct val="0"/>
        </a:spcAft>
        <a:defRPr sz="3600">
          <a:solidFill>
            <a:schemeClr val="tx2"/>
          </a:solidFill>
          <a:latin typeface="Arial" charset="0"/>
          <a:cs typeface="Arial" charset="0"/>
        </a:defRPr>
      </a:lvl3pPr>
      <a:lvl4pPr algn="l" rtl="0" eaLnBrk="1" fontAlgn="base" hangingPunct="1">
        <a:spcBef>
          <a:spcPct val="0"/>
        </a:spcBef>
        <a:spcAft>
          <a:spcPct val="0"/>
        </a:spcAft>
        <a:defRPr sz="3600">
          <a:solidFill>
            <a:schemeClr val="tx2"/>
          </a:solidFill>
          <a:latin typeface="Arial" charset="0"/>
          <a:cs typeface="Arial" charset="0"/>
        </a:defRPr>
      </a:lvl4pPr>
      <a:lvl5pPr algn="l" rtl="0" eaLnBrk="1" fontAlgn="base" hangingPunct="1">
        <a:spcBef>
          <a:spcPct val="0"/>
        </a:spcBef>
        <a:spcAft>
          <a:spcPct val="0"/>
        </a:spcAft>
        <a:defRPr sz="3600">
          <a:solidFill>
            <a:schemeClr val="tx2"/>
          </a:solidFill>
          <a:latin typeface="Arial"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bg1">
              <a:lumMod val="75000"/>
            </a:schemeClr>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lumMod val="75000"/>
            </a:schemeClr>
          </a:solidFill>
          <a:latin typeface="+mn-lt"/>
          <a:cs typeface="+mn-cs"/>
        </a:defRPr>
      </a:lvl2pPr>
      <a:lvl3pPr marL="1143000" indent="-228600" algn="l" rtl="0" eaLnBrk="1" fontAlgn="base" hangingPunct="1">
        <a:spcBef>
          <a:spcPct val="20000"/>
        </a:spcBef>
        <a:spcAft>
          <a:spcPct val="0"/>
        </a:spcAft>
        <a:buChar char="•"/>
        <a:defRPr sz="2000">
          <a:solidFill>
            <a:schemeClr val="bg1">
              <a:lumMod val="75000"/>
            </a:schemeClr>
          </a:solidFill>
          <a:latin typeface="+mn-lt"/>
          <a:cs typeface="+mn-cs"/>
        </a:defRPr>
      </a:lvl3pPr>
      <a:lvl4pPr marL="1600200" indent="-228600" algn="l" rtl="0" eaLnBrk="1" fontAlgn="base" hangingPunct="1">
        <a:spcBef>
          <a:spcPct val="20000"/>
        </a:spcBef>
        <a:spcAft>
          <a:spcPct val="0"/>
        </a:spcAft>
        <a:buChar char="–"/>
        <a:defRPr sz="1800">
          <a:solidFill>
            <a:schemeClr val="bg1">
              <a:lumMod val="75000"/>
            </a:schemeClr>
          </a:solidFill>
          <a:latin typeface="+mn-lt"/>
          <a:cs typeface="+mn-cs"/>
        </a:defRPr>
      </a:lvl4pPr>
      <a:lvl5pPr marL="2057400" indent="-228600" algn="l" rtl="0" eaLnBrk="1" fontAlgn="base" hangingPunct="1">
        <a:spcBef>
          <a:spcPct val="20000"/>
        </a:spcBef>
        <a:spcAft>
          <a:spcPct val="0"/>
        </a:spcAft>
        <a:buChar char="»"/>
        <a:defRPr sz="1600">
          <a:solidFill>
            <a:schemeClr val="bg1">
              <a:lumMod val="75000"/>
            </a:schemeClr>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gif"/><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belmont+report&amp;source=images&amp;cd=&amp;cad=rja&amp;docid=I9mC5tVx_EyJAM&amp;tbnid=9Y4JWCflRCOeEM:&amp;ved=0CAUQjRw&amp;url=http://www.conservationgateway.org/ExternalLinks/Pages/belmont-report-ethical-pr.aspx&amp;ei=WLxuUcSFKOa32wWT2IEI&amp;bvm=bv.45368065,d.aWc&amp;psig=AFQjCNGzdtDYv1JvdhG3BaDoKpANKiXRlA&amp;ust=136629800977316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informed+consent&amp;source=images&amp;cd=&amp;cad=rja&amp;docid=Wz8b4QUHeHc8rM&amp;tbnid=bg2fzEDMvJIMnM:&amp;ved=0CAUQjRw&amp;url=http://www.policymed.com/2011/09/fda-guidance-on-informed-consent.html&amp;ei=JfWsUcfDOY7e8wTV2oGIBg&amp;bvm=bv.47244034,d.dmQ&amp;psig=AFQjCNGp0zG0aovMhppRGgWwaZq7181RLw&amp;ust=137037582082707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google.com/url?sa=i&amp;rct=j&amp;q=clinical+research&amp;source=images&amp;cd=&amp;cad=rja&amp;docid=vZLvepdPUtKWdM&amp;tbnid=SkLNiPOma2IeDM:&amp;ved=&amp;url=http://bostonclinicalresearch.com/&amp;ei=meisUerlEqPG0wHN44C4BA&amp;bvm=bv.47244034,d.dmQ&amp;psig=AFQjCNGcxfgKoGiZwz2CVltf1VVgWLITJQ&amp;ust=1370372633707593" TargetMode="External"/><Relationship Id="rId13"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hyperlink" Target="http://www.google.com/url?sa=i&amp;rct=j&amp;q=surgery&amp;source=images&amp;cd=&amp;cad=rja&amp;docid=ecefHE6wFpO_-M&amp;tbnid=RD_33kw6oytd8M:&amp;ved=0CAUQjRw&amp;url=http://ptsdperspectives.org/1-in-5-spinal-cord-surgery-patients-develops-ptsd/&amp;ei=Ee2sUYGpAobO9gS7hIFQ&amp;bvm=bv.47244034,d.dmQ&amp;psig=AFQjCNGBNUuMovyc66H6Z9WNJGCfiuKHKA&amp;ust=1370373753639453" TargetMode="External"/><Relationship Id="rId2" Type="http://schemas.openxmlformats.org/officeDocument/2006/relationships/hyperlink" Target="http://www.google.com/url?sa=i&amp;rct=j&amp;q=patient+care&amp;source=images&amp;cd=&amp;cad=rja&amp;docid=SiAt6KiHu_N1vM&amp;tbnid=Gkj3UJeSrLrXMM:&amp;ved=0CAUQjRw&amp;url=http://www.lifehomehealth.com/AboutUs.aspx&amp;ei=KOisUfuOIore8ASr4YG4Bw&amp;bvm=bv.47244034,d.dmQ&amp;psig=AFQjCNEhInyhHKd_QnObJF4XXLqSWrRqEA&amp;ust=1370372441465496" TargetMode="External"/><Relationship Id="rId1" Type="http://schemas.openxmlformats.org/officeDocument/2006/relationships/slideLayout" Target="../slideLayouts/slideLayout5.xml"/><Relationship Id="rId6" Type="http://schemas.openxmlformats.org/officeDocument/2006/relationships/hyperlink" Target="http://www.google.com/url?sa=i&amp;rct=j&amp;q=clinical+research&amp;source=images&amp;cd=&amp;cad=rja&amp;docid=FpZFHgRO7vy4OM&amp;tbnid=C7wIifO5TJ-9EM:&amp;ved=0CAUQjRw&amp;url=http://www.benaroyaresearch.org/alaska-outreach-program/clinical-trials&amp;ei=0OisUbPEGoL-9QS2_oDwAQ&amp;bvm=bv.47244034,d.dmQ&amp;psig=AFQjCNGcxfgKoGiZwz2CVltf1VVgWLITJQ&amp;ust=1370372633707593" TargetMode="External"/><Relationship Id="rId11" Type="http://schemas.openxmlformats.org/officeDocument/2006/relationships/image" Target="../media/image41.jpeg"/><Relationship Id="rId5" Type="http://schemas.openxmlformats.org/officeDocument/2006/relationships/image" Target="../media/image38.jpeg"/><Relationship Id="rId15" Type="http://schemas.openxmlformats.org/officeDocument/2006/relationships/image" Target="../media/image43.gif"/><Relationship Id="rId10" Type="http://schemas.openxmlformats.org/officeDocument/2006/relationships/hyperlink" Target="http://www.google.com/imgres?imgurl=http://www.westernaffiliated.com/images/iStock_000004868623XSmall.jpg&amp;imgrefurl=http://www.westernaffiliated.com/&amp;docid=sOaugKb05y5evM&amp;tbnid=MjSK0fJhhnDN9M&amp;w=425&amp;h=282&amp;ei=meisUerlEqPG0wHN44C4BA&amp;ved=0CAUQxiAwAw&amp;iact=rics" TargetMode="External"/><Relationship Id="rId4" Type="http://schemas.openxmlformats.org/officeDocument/2006/relationships/hyperlink" Target="http://www.google.com/url?sa=i&amp;rct=j&amp;q=well+being&amp;source=images&amp;cd=&amp;cad=rja&amp;docid=tPrNdlJZ1aD_dM&amp;tbnid=D4d2nJQnEbX9iM:&amp;ved=0CAUQjRw&amp;url=http://www.myoptimalhealthclub.org/well-being-tracker/&amp;ei=beisUYqTI5Do8QSiuYDYAQ&amp;bvm=bv.47244034,d.dmQ&amp;psig=AFQjCNF7kAiKDFqk9ra6WBmlw7yOVLy5lw&amp;ust=1370372563285353" TargetMode="External"/><Relationship Id="rId9" Type="http://schemas.openxmlformats.org/officeDocument/2006/relationships/image" Target="../media/image40.jpeg"/><Relationship Id="rId14" Type="http://schemas.openxmlformats.org/officeDocument/2006/relationships/hyperlink" Target="http://www.google.com/url?sa=i&amp;rct=j&amp;q=research+questionnaire&amp;source=images&amp;cd=&amp;cad=rja&amp;docid=sYT7xi4FMZNU1M&amp;tbnid=de3Z5mO1I1Pt7M:&amp;ved=0CAUQjRw&amp;url=http://www.bcmj.org/article/work-hours-sleep-deprivation-and-fatigue-british-columbia-snapshot&amp;ei=oeysUduIGIG69gTyuoCwCA&amp;bvm=bv.47244034,d.dmQ&amp;psig=AFQjCNECxwtcqNSdm9EOKsonJsYgZDmzZA&amp;ust=137037358474116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url?sa=i&amp;rct=j&amp;q=tuskegee's+truths&amp;source=images&amp;cd=&amp;cad=rja&amp;docid=-W1RxcgVwNKhbM&amp;tbnid=gw-B_lcg5amxeM:&amp;ved=0CAUQjRw&amp;url=http://uncpress.unc.edu/books/T-5100.html&amp;ei=R2FxUaXTNcb72QXBvoCAAQ&amp;bvm=bv.45373924,d.aWc&amp;psig=AFQjCNF7hoqtk4ZRQeBTUmVHEXF36yX5Gw&amp;ust=1366471364134076"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log your </a:t>
            </a:r>
            <a:r>
              <a:rPr lang="en-US" dirty="0" smtClean="0"/>
              <a:t>attendance</a:t>
            </a:r>
            <a:endParaRPr lang="en-US" dirty="0"/>
          </a:p>
        </p:txBody>
      </p:sp>
      <p:pic>
        <p:nvPicPr>
          <p:cNvPr id="7" name="Picture 6"/>
          <p:cNvPicPr>
            <a:picLocks noChangeAspect="1"/>
          </p:cNvPicPr>
          <p:nvPr/>
        </p:nvPicPr>
        <p:blipFill>
          <a:blip r:embed="rId2"/>
          <a:stretch>
            <a:fillRect/>
          </a:stretch>
        </p:blipFill>
        <p:spPr>
          <a:xfrm>
            <a:off x="1066800" y="2362200"/>
            <a:ext cx="2819400" cy="2819400"/>
          </a:xfrm>
          <a:prstGeom prst="rect">
            <a:avLst/>
          </a:prstGeom>
        </p:spPr>
      </p:pic>
      <p:pic>
        <p:nvPicPr>
          <p:cNvPr id="8" name="Picture 7"/>
          <p:cNvPicPr>
            <a:picLocks noChangeAspect="1"/>
          </p:cNvPicPr>
          <p:nvPr/>
        </p:nvPicPr>
        <p:blipFill>
          <a:blip r:embed="rId3"/>
          <a:stretch>
            <a:fillRect/>
          </a:stretch>
        </p:blipFill>
        <p:spPr>
          <a:xfrm>
            <a:off x="4572000" y="1676400"/>
            <a:ext cx="6172200" cy="4808574"/>
          </a:xfrm>
          <a:prstGeom prst="rect">
            <a:avLst/>
          </a:prstGeom>
        </p:spPr>
      </p:pic>
    </p:spTree>
    <p:extLst>
      <p:ext uri="{BB962C8B-B14F-4D97-AF65-F5344CB8AC3E}">
        <p14:creationId xmlns:p14="http://schemas.microsoft.com/office/powerpoint/2010/main" val="195933503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uskegee syphilis study spinal"/>
          <p:cNvPicPr>
            <a:picLocks noChangeAspect="1" noChangeArrowheads="1"/>
          </p:cNvPicPr>
          <p:nvPr/>
        </p:nvPicPr>
        <p:blipFill rotWithShape="1">
          <a:blip r:embed="rId2">
            <a:extLst>
              <a:ext uri="{28A0092B-C50C-407E-A947-70E740481C1C}">
                <a14:useLocalDpi xmlns:a14="http://schemas.microsoft.com/office/drawing/2010/main" val="0"/>
              </a:ext>
            </a:extLst>
          </a:blip>
          <a:srcRect b="7101"/>
          <a:stretch/>
        </p:blipFill>
        <p:spPr bwMode="auto">
          <a:xfrm>
            <a:off x="518043" y="171064"/>
            <a:ext cx="5150277" cy="65262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uskegee syphilis study certific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6582"/>
            <a:ext cx="4894724" cy="65262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1820562"/>
            <a:ext cx="4893276" cy="13839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5890054"/>
            <a:ext cx="4893276" cy="4613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813364"/>
      </p:ext>
    </p:extLst>
  </p:cSld>
  <p:clrMapOvr>
    <a:masterClrMapping/>
  </p:clrMapOvr>
  <mc:AlternateContent xmlns:mc="http://schemas.openxmlformats.org/markup-compatibility/2006" xmlns:p14="http://schemas.microsoft.com/office/powerpoint/2010/main">
    <mc:Choice Requires="p14">
      <p:transition spd="slow" p14:dur="1500" advClick="0" advTm="30000">
        <p:fade/>
      </p:transition>
    </mc:Choice>
    <mc:Fallback xmlns="">
      <p:transition spd="slow" advClick="0" advTm="3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uskegee study of untreated syphilis publi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713" y="4495800"/>
            <a:ext cx="4286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23" y="1830389"/>
            <a:ext cx="5259344" cy="2584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63" y="68263"/>
            <a:ext cx="428625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tuskegee study of untreated syphilis public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337" y="2152072"/>
            <a:ext cx="4119833" cy="23437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msu.edu/course/hm/546/images/riverspapertit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1353" y="4495800"/>
            <a:ext cx="5240385" cy="215438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msu.edu/course/hm/546/images/tuskpaper195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8741" y="8332"/>
            <a:ext cx="428625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67050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10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fade">
                                      <p:cBhvr>
                                        <p:cTn id="13" dur="1000"/>
                                        <p:tgtEl>
                                          <p:spTgt spid="2060"/>
                                        </p:tgtEl>
                                      </p:cBhvr>
                                    </p:animEffect>
                                  </p:childTnLst>
                                </p:cTn>
                              </p:par>
                              <p:par>
                                <p:cTn id="14" presetID="10" presetClass="entr" presetSubtype="0" fill="hold" nodeType="withEffect">
                                  <p:stCondLst>
                                    <p:cond delay="0"/>
                                  </p:stCondLst>
                                  <p:childTnLst>
                                    <p:set>
                                      <p:cBhvr>
                                        <p:cTn id="15" dur="1" fill="hold">
                                          <p:stCondLst>
                                            <p:cond delay="0"/>
                                          </p:stCondLst>
                                        </p:cTn>
                                        <p:tgtEl>
                                          <p:spTgt spid="2062"/>
                                        </p:tgtEl>
                                        <p:attrNameLst>
                                          <p:attrName>style.visibility</p:attrName>
                                        </p:attrNameLst>
                                      </p:cBhvr>
                                      <p:to>
                                        <p:strVal val="visible"/>
                                      </p:to>
                                    </p:set>
                                    <p:animEffect transition="in" filter="fade">
                                      <p:cBhvr>
                                        <p:cTn id="16" dur="1000"/>
                                        <p:tgtEl>
                                          <p:spTgt spid="2062"/>
                                        </p:tgtEl>
                                      </p:cBhvr>
                                    </p:animEffect>
                                  </p:childTnLst>
                                </p:cTn>
                              </p:par>
                              <p:par>
                                <p:cTn id="17" presetID="10"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1000"/>
                                        <p:tgtEl>
                                          <p:spTgt spid="2056"/>
                                        </p:tgtEl>
                                      </p:cBhvr>
                                    </p:animEffect>
                                  </p:childTnLst>
                                </p:cTn>
                              </p:par>
                              <p:par>
                                <p:cTn id="20" presetID="10"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762000"/>
            <a:ext cx="4572000" cy="3429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0" y="36442"/>
            <a:ext cx="4695581" cy="33925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667000"/>
            <a:ext cx="5428602" cy="4075706"/>
          </a:xfrm>
          <a:prstGeom prst="rect">
            <a:avLst/>
          </a:prstGeom>
        </p:spPr>
      </p:pic>
    </p:spTree>
    <p:extLst>
      <p:ext uri="{BB962C8B-B14F-4D97-AF65-F5344CB8AC3E}">
        <p14:creationId xmlns:p14="http://schemas.microsoft.com/office/powerpoint/2010/main" val="387220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293709" cy="53553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161" y="1801091"/>
            <a:ext cx="8433839" cy="505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653673"/>
      </p:ext>
    </p:extLst>
  </p:cSld>
  <p:clrMapOvr>
    <a:masterClrMapping/>
  </p:clrMapOvr>
  <mc:AlternateContent xmlns:mc="http://schemas.openxmlformats.org/markup-compatibility/2006" xmlns:p14="http://schemas.microsoft.com/office/powerpoint/2010/main">
    <mc:Choice Requires="p14">
      <p:transition spd="slow" p14:dur="1500" advClick="0" advTm="15000">
        <p:fad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fade">
                                      <p:cBhvr>
                                        <p:cTn id="10"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tuskegee syphilis study new york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13" y="7782"/>
            <a:ext cx="3826564" cy="499749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tuskegee syphilis study buxt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14" y="4667361"/>
            <a:ext cx="1805796" cy="21906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uskegee syphilis study jean he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311" y="4933827"/>
            <a:ext cx="2166012" cy="194355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edward kenned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2342" y="4768279"/>
            <a:ext cx="1804595" cy="208972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belmont repo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7955" y="4930952"/>
            <a:ext cx="1922265" cy="1927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atalog.archives.gov/OpaAPI/media/650716/content/arcmedia/fhh/6005_001_a.gif"/>
          <p:cNvPicPr>
            <a:picLocks noChangeAspect="1" noChangeArrowheads="1"/>
          </p:cNvPicPr>
          <p:nvPr/>
        </p:nvPicPr>
        <p:blipFill rotWithShape="1">
          <a:blip r:embed="rId7">
            <a:extLst>
              <a:ext uri="{28A0092B-C50C-407E-A947-70E740481C1C}">
                <a14:useLocalDpi xmlns:a14="http://schemas.microsoft.com/office/drawing/2010/main" val="0"/>
              </a:ext>
            </a:extLst>
          </a:blip>
          <a:srcRect l="7210" r="5025" b="50670"/>
          <a:stretch/>
        </p:blipFill>
        <p:spPr bwMode="auto">
          <a:xfrm>
            <a:off x="4857465" y="7782"/>
            <a:ext cx="6678754" cy="477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05062"/>
      </p:ext>
    </p:extLst>
  </p:cSld>
  <p:clrMapOvr>
    <a:masterClrMapping/>
  </p:clrMapOvr>
  <mc:AlternateContent xmlns:mc="http://schemas.openxmlformats.org/markup-compatibility/2006" xmlns:p14="http://schemas.microsoft.com/office/powerpoint/2010/main">
    <mc:Choice Requires="p14">
      <p:transition spd="slow" p14:dur="1500" advClick="0" advTm="20000">
        <p:fad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500"/>
                                        <p:tgtEl>
                                          <p:spTgt spid="5126"/>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1000"/>
                                        <p:tgtEl>
                                          <p:spTgt spid="1030"/>
                                        </p:tgtEl>
                                      </p:cBhvr>
                                    </p:animEffect>
                                  </p:childTnLst>
                                </p:cTn>
                              </p:par>
                              <p:par>
                                <p:cTn id="17" presetID="10" presetClass="entr" presetSubtype="0" fill="hold" nodeType="with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fade">
                                      <p:cBhvr>
                                        <p:cTn id="19" dur="1000"/>
                                        <p:tgtEl>
                                          <p:spTgt spid="5128"/>
                                        </p:tgtEl>
                                      </p:cBhvr>
                                    </p:animEffect>
                                  </p:childTnLst>
                                </p:cTn>
                              </p:par>
                              <p:par>
                                <p:cTn id="20" presetID="10" presetClass="entr" presetSubtype="0" fill="hold" nodeType="withEffect">
                                  <p:stCondLst>
                                    <p:cond delay="0"/>
                                  </p:stCondLst>
                                  <p:childTnLst>
                                    <p:set>
                                      <p:cBhvr>
                                        <p:cTn id="21" dur="1" fill="hold">
                                          <p:stCondLst>
                                            <p:cond delay="0"/>
                                          </p:stCondLst>
                                        </p:cTn>
                                        <p:tgtEl>
                                          <p:spTgt spid="5134"/>
                                        </p:tgtEl>
                                        <p:attrNameLst>
                                          <p:attrName>style.visibility</p:attrName>
                                        </p:attrNameLst>
                                      </p:cBhvr>
                                      <p:to>
                                        <p:strVal val="visible"/>
                                      </p:to>
                                    </p:set>
                                    <p:animEffect transition="in" filter="fade">
                                      <p:cBhvr>
                                        <p:cTn id="22" dur="1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n-US" sz="3600" dirty="0"/>
              <a:t>National Commission, Belmont Report (1979):  Principles and Applications</a:t>
            </a:r>
          </a:p>
        </p:txBody>
      </p:sp>
      <p:sp>
        <p:nvSpPr>
          <p:cNvPr id="8195" name="Rectangle 3"/>
          <p:cNvSpPr>
            <a:spLocks noGrp="1" noChangeArrowheads="1"/>
          </p:cNvSpPr>
          <p:nvPr>
            <p:ph idx="1"/>
          </p:nvPr>
        </p:nvSpPr>
        <p:spPr>
          <a:xfrm>
            <a:off x="609601" y="1447800"/>
            <a:ext cx="9372600" cy="5005388"/>
          </a:xfrm>
        </p:spPr>
        <p:txBody>
          <a:bodyPr>
            <a:noAutofit/>
          </a:bodyPr>
          <a:lstStyle/>
          <a:p>
            <a:pPr eaLnBrk="1" hangingPunct="1">
              <a:lnSpc>
                <a:spcPct val="90000"/>
              </a:lnSpc>
            </a:pPr>
            <a:r>
              <a:rPr lang="en-US" sz="2400" dirty="0"/>
              <a:t>Defines differences among</a:t>
            </a:r>
          </a:p>
          <a:p>
            <a:pPr lvl="1"/>
            <a:r>
              <a:rPr lang="en-US" sz="2000" dirty="0"/>
              <a:t>Practice:  “interventions that are designed solely to enhance the well-being of an individual patient…that have reasonable expectation of success”</a:t>
            </a:r>
          </a:p>
          <a:p>
            <a:pPr lvl="1"/>
            <a:r>
              <a:rPr lang="en-US" sz="2000" dirty="0"/>
              <a:t>Experimentation:  an “innovation” that “departs in a significant way from standard accepted practice”; it is “new, untested, or different”</a:t>
            </a:r>
          </a:p>
          <a:p>
            <a:pPr lvl="1"/>
            <a:r>
              <a:rPr lang="en-US" sz="2000" dirty="0"/>
              <a:t>Research:  “an activity designed to test an hypothesis, permit conclusions to be drawn, and thereby to develop or contribute to generalizable knowledge”</a:t>
            </a:r>
          </a:p>
          <a:p>
            <a:pPr>
              <a:lnSpc>
                <a:spcPct val="90000"/>
              </a:lnSpc>
            </a:pPr>
            <a:r>
              <a:rPr lang="en-US" sz="2400" dirty="0" smtClean="0"/>
              <a:t>Identifies </a:t>
            </a:r>
            <a:r>
              <a:rPr lang="en-US" sz="2400" dirty="0"/>
              <a:t>comprehensive “prescriptive judgments”</a:t>
            </a:r>
          </a:p>
          <a:p>
            <a:pPr marL="0" indent="0" eaLnBrk="1" hangingPunct="1">
              <a:lnSpc>
                <a:spcPct val="90000"/>
              </a:lnSpc>
              <a:buNone/>
            </a:pPr>
            <a:endParaRPr lang="en-US" sz="2000" u="sng" dirty="0" smtClean="0"/>
          </a:p>
          <a:p>
            <a:pPr marL="0" indent="0" eaLnBrk="1" hangingPunct="1">
              <a:lnSpc>
                <a:spcPct val="90000"/>
              </a:lnSpc>
              <a:buNone/>
            </a:pPr>
            <a:r>
              <a:rPr lang="en-US" sz="2000" u="sng" dirty="0" smtClean="0"/>
              <a:t>Principles</a:t>
            </a:r>
            <a:r>
              <a:rPr lang="en-US" sz="2400" dirty="0" smtClean="0"/>
              <a:t> </a:t>
            </a:r>
            <a:r>
              <a:rPr lang="en-US" sz="2400" dirty="0"/>
              <a:t>			</a:t>
            </a:r>
            <a:r>
              <a:rPr lang="en-US" sz="2400" dirty="0">
                <a:sym typeface="Wingdings" pitchFamily="2" charset="2"/>
              </a:rPr>
              <a:t>	</a:t>
            </a:r>
            <a:r>
              <a:rPr lang="en-US" sz="2400" dirty="0" smtClean="0">
                <a:sym typeface="Wingdings" pitchFamily="2" charset="2"/>
              </a:rPr>
              <a:t>	</a:t>
            </a:r>
            <a:r>
              <a:rPr lang="en-US" sz="2000" u="sng" dirty="0" smtClean="0">
                <a:sym typeface="Wingdings" pitchFamily="2" charset="2"/>
              </a:rPr>
              <a:t>Applications</a:t>
            </a:r>
          </a:p>
          <a:p>
            <a:pPr marL="0" indent="0" eaLnBrk="1" hangingPunct="1">
              <a:lnSpc>
                <a:spcPct val="90000"/>
              </a:lnSpc>
              <a:buNone/>
            </a:pPr>
            <a:r>
              <a:rPr lang="en-US" sz="1800" dirty="0" smtClean="0"/>
              <a:t>Respect </a:t>
            </a:r>
            <a:r>
              <a:rPr lang="en-US" sz="1800" dirty="0"/>
              <a:t>for Persons 	</a:t>
            </a:r>
            <a:r>
              <a:rPr lang="en-US" sz="1800" dirty="0" smtClean="0"/>
              <a:t>	</a:t>
            </a:r>
            <a:r>
              <a:rPr lang="en-US" sz="1800" dirty="0" smtClean="0">
                <a:sym typeface="Wingdings" pitchFamily="2" charset="2"/>
              </a:rPr>
              <a:t></a:t>
            </a:r>
            <a:r>
              <a:rPr lang="en-US" sz="1800" dirty="0">
                <a:sym typeface="Wingdings" pitchFamily="2" charset="2"/>
              </a:rPr>
              <a:t>	</a:t>
            </a:r>
            <a:r>
              <a:rPr lang="en-US" sz="1800" dirty="0" smtClean="0">
                <a:sym typeface="Wingdings" pitchFamily="2" charset="2"/>
              </a:rPr>
              <a:t>	Informed Consent</a:t>
            </a:r>
          </a:p>
          <a:p>
            <a:pPr marL="0" indent="0" eaLnBrk="1" hangingPunct="1">
              <a:lnSpc>
                <a:spcPct val="90000"/>
              </a:lnSpc>
              <a:buNone/>
            </a:pPr>
            <a:r>
              <a:rPr lang="en-US" sz="1800" dirty="0" smtClean="0"/>
              <a:t>Beneficence </a:t>
            </a:r>
            <a:r>
              <a:rPr lang="en-US" sz="1800" dirty="0"/>
              <a:t>		</a:t>
            </a:r>
            <a:r>
              <a:rPr lang="en-US" sz="1800" dirty="0" smtClean="0"/>
              <a:t>	</a:t>
            </a:r>
            <a:r>
              <a:rPr lang="en-US" sz="1800" dirty="0" smtClean="0">
                <a:sym typeface="Wingdings" pitchFamily="2" charset="2"/>
              </a:rPr>
              <a:t></a:t>
            </a:r>
            <a:r>
              <a:rPr lang="en-US" sz="1800" dirty="0">
                <a:sym typeface="Wingdings" pitchFamily="2" charset="2"/>
              </a:rPr>
              <a:t>	</a:t>
            </a:r>
            <a:r>
              <a:rPr lang="en-US" sz="1800" dirty="0" smtClean="0">
                <a:sym typeface="Wingdings" pitchFamily="2" charset="2"/>
              </a:rPr>
              <a:t>	Harms </a:t>
            </a:r>
            <a:r>
              <a:rPr lang="en-US" sz="1800" dirty="0">
                <a:sym typeface="Wingdings" pitchFamily="2" charset="2"/>
              </a:rPr>
              <a:t>v. </a:t>
            </a:r>
            <a:r>
              <a:rPr lang="en-US" sz="1800" dirty="0" smtClean="0">
                <a:sym typeface="Wingdings" pitchFamily="2" charset="2"/>
              </a:rPr>
              <a:t>Benefits</a:t>
            </a:r>
          </a:p>
          <a:p>
            <a:pPr marL="0" indent="0" eaLnBrk="1" hangingPunct="1">
              <a:lnSpc>
                <a:spcPct val="90000"/>
              </a:lnSpc>
              <a:buNone/>
            </a:pPr>
            <a:r>
              <a:rPr lang="en-US" sz="1800" dirty="0" smtClean="0"/>
              <a:t>Justice </a:t>
            </a:r>
            <a:r>
              <a:rPr lang="en-US" sz="1800" dirty="0"/>
              <a:t>			</a:t>
            </a:r>
            <a:r>
              <a:rPr lang="en-US" sz="1800" dirty="0" smtClean="0"/>
              <a:t>	</a:t>
            </a:r>
            <a:r>
              <a:rPr lang="en-US" sz="1800" dirty="0" smtClean="0">
                <a:sym typeface="Wingdings" pitchFamily="2" charset="2"/>
              </a:rPr>
              <a:t></a:t>
            </a:r>
            <a:r>
              <a:rPr lang="en-US" sz="1800" dirty="0">
                <a:sym typeface="Wingdings" pitchFamily="2" charset="2"/>
              </a:rPr>
              <a:t>	</a:t>
            </a:r>
            <a:r>
              <a:rPr lang="en-US" sz="1800" dirty="0" smtClean="0">
                <a:sym typeface="Wingdings" pitchFamily="2" charset="2"/>
              </a:rPr>
              <a:t>	Subject </a:t>
            </a:r>
            <a:r>
              <a:rPr lang="en-US" sz="1800" dirty="0">
                <a:sym typeface="Wingdings" pitchFamily="2" charset="2"/>
              </a:rPr>
              <a:t>Selection </a:t>
            </a:r>
          </a:p>
        </p:txBody>
      </p:sp>
      <p:pic>
        <p:nvPicPr>
          <p:cNvPr id="1028" name="Picture 4" descr="http://www.conservationgateway.org/PublishingImages/report.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08" t="11712" r="20681" b="23819"/>
          <a:stretch/>
        </p:blipFill>
        <p:spPr bwMode="auto">
          <a:xfrm>
            <a:off x="8898118" y="3886200"/>
            <a:ext cx="1900309" cy="258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4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500"/>
                                        <p:tgtEl>
                                          <p:spTgt spid="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500"/>
                                        <p:tgtEl>
                                          <p:spTgt spid="8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500"/>
                                        <p:tgtEl>
                                          <p:spTgt spid="819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500"/>
                                        <p:tgtEl>
                                          <p:spTgt spid="819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6" end="6"/>
                                            </p:txEl>
                                          </p:spTgt>
                                        </p:tgtEl>
                                        <p:attrNameLst>
                                          <p:attrName>style.visibility</p:attrName>
                                        </p:attrNameLst>
                                      </p:cBhvr>
                                      <p:to>
                                        <p:strVal val="visible"/>
                                      </p:to>
                                    </p:set>
                                    <p:animEffect transition="in" filter="fade">
                                      <p:cBhvr>
                                        <p:cTn id="26" dur="500"/>
                                        <p:tgtEl>
                                          <p:spTgt spid="8195">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95">
                                            <p:txEl>
                                              <p:pRg st="7" end="7"/>
                                            </p:txEl>
                                          </p:spTgt>
                                        </p:tgtEl>
                                        <p:attrNameLst>
                                          <p:attrName>style.visibility</p:attrName>
                                        </p:attrNameLst>
                                      </p:cBhvr>
                                      <p:to>
                                        <p:strVal val="visible"/>
                                      </p:to>
                                    </p:set>
                                    <p:animEffect transition="in" filter="fade">
                                      <p:cBhvr>
                                        <p:cTn id="29" dur="500"/>
                                        <p:tgtEl>
                                          <p:spTgt spid="8195">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95">
                                            <p:txEl>
                                              <p:pRg st="8" end="8"/>
                                            </p:txEl>
                                          </p:spTgt>
                                        </p:tgtEl>
                                        <p:attrNameLst>
                                          <p:attrName>style.visibility</p:attrName>
                                        </p:attrNameLst>
                                      </p:cBhvr>
                                      <p:to>
                                        <p:strVal val="visible"/>
                                      </p:to>
                                    </p:set>
                                    <p:animEffect transition="in" filter="fade">
                                      <p:cBhvr>
                                        <p:cTn id="32" dur="500"/>
                                        <p:tgtEl>
                                          <p:spTgt spid="8195">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5">
                                            <p:txEl>
                                              <p:pRg st="9" end="9"/>
                                            </p:txEl>
                                          </p:spTgt>
                                        </p:tgtEl>
                                        <p:attrNameLst>
                                          <p:attrName>style.visibility</p:attrName>
                                        </p:attrNameLst>
                                      </p:cBhvr>
                                      <p:to>
                                        <p:strVal val="visible"/>
                                      </p:to>
                                    </p:set>
                                    <p:animEffect transition="in" filter="fade">
                                      <p:cBhvr>
                                        <p:cTn id="35" dur="5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President’s Commission:</a:t>
            </a:r>
            <a:br>
              <a:rPr lang="en-US" dirty="0" smtClean="0"/>
            </a:br>
            <a:r>
              <a:rPr lang="en-US" dirty="0" smtClean="0"/>
              <a:t>Protecting Human Subjects (1981)</a:t>
            </a:r>
            <a:endParaRPr lang="en-US" dirty="0"/>
          </a:p>
        </p:txBody>
      </p:sp>
      <p:sp>
        <p:nvSpPr>
          <p:cNvPr id="3" name="Content Placeholder 2"/>
          <p:cNvSpPr>
            <a:spLocks noGrp="1"/>
          </p:cNvSpPr>
          <p:nvPr>
            <p:ph idx="1"/>
          </p:nvPr>
        </p:nvSpPr>
        <p:spPr>
          <a:xfrm>
            <a:off x="609601" y="1447800"/>
            <a:ext cx="9067800" cy="5005388"/>
          </a:xfrm>
        </p:spPr>
        <p:txBody>
          <a:bodyPr>
            <a:normAutofit/>
          </a:bodyPr>
          <a:lstStyle/>
          <a:p>
            <a:r>
              <a:rPr lang="en-US" dirty="0"/>
              <a:t>Need for common federal regulations</a:t>
            </a:r>
          </a:p>
          <a:p>
            <a:r>
              <a:rPr lang="en-US" dirty="0"/>
              <a:t>Need for a DHHS office to protect human subjects in research</a:t>
            </a:r>
          </a:p>
          <a:p>
            <a:r>
              <a:rPr lang="en-US" dirty="0"/>
              <a:t>Need to have regular updates from PIs</a:t>
            </a:r>
          </a:p>
          <a:p>
            <a:r>
              <a:rPr lang="en-US" dirty="0"/>
              <a:t>Need for protection of vulnerable populations</a:t>
            </a:r>
          </a:p>
          <a:p>
            <a:r>
              <a:rPr lang="en-US" dirty="0"/>
              <a:t>Need for negative consequences to befall those who are guilty of misconduc</a:t>
            </a:r>
            <a:r>
              <a:rPr lang="en-US" sz="2000" dirty="0"/>
              <a:t>t</a:t>
            </a:r>
          </a:p>
        </p:txBody>
      </p:sp>
      <p:pic>
        <p:nvPicPr>
          <p:cNvPr id="4" name="Picture 3"/>
          <p:cNvPicPr>
            <a:picLocks noChangeAspect="1"/>
          </p:cNvPicPr>
          <p:nvPr/>
        </p:nvPicPr>
        <p:blipFill>
          <a:blip r:embed="rId2"/>
          <a:stretch>
            <a:fillRect/>
          </a:stretch>
        </p:blipFill>
        <p:spPr>
          <a:xfrm>
            <a:off x="9586902" y="2895600"/>
            <a:ext cx="2599062" cy="396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z="3600" dirty="0"/>
              <a:t>The Common Rule (</a:t>
            </a:r>
            <a:r>
              <a:rPr lang="en-US" sz="3600" dirty="0" smtClean="0"/>
              <a:t>1991; updated 2019)</a:t>
            </a:r>
            <a:br>
              <a:rPr lang="en-US" sz="3600" dirty="0" smtClean="0"/>
            </a:br>
            <a:r>
              <a:rPr lang="en-US" dirty="0" smtClean="0"/>
              <a:t>45 CFR 46</a:t>
            </a:r>
            <a:endParaRPr lang="en-US" sz="3600" dirty="0"/>
          </a:p>
        </p:txBody>
      </p:sp>
      <p:sp>
        <p:nvSpPr>
          <p:cNvPr id="9219" name="Rectangle 3"/>
          <p:cNvSpPr>
            <a:spLocks noGrp="1" noChangeArrowheads="1"/>
          </p:cNvSpPr>
          <p:nvPr>
            <p:ph idx="1"/>
          </p:nvPr>
        </p:nvSpPr>
        <p:spPr/>
        <p:txBody>
          <a:bodyPr>
            <a:noAutofit/>
          </a:bodyPr>
          <a:lstStyle/>
          <a:p>
            <a:pPr eaLnBrk="1" hangingPunct="1"/>
            <a:r>
              <a:rPr lang="en-US" sz="2400" dirty="0" smtClean="0"/>
              <a:t>Regulations for Federally Funded Human Subjects Research</a:t>
            </a:r>
          </a:p>
          <a:p>
            <a:pPr lvl="1"/>
            <a:r>
              <a:rPr lang="en-US" sz="2000" dirty="0" smtClean="0"/>
              <a:t>Endorsed by Most Federal Agencies</a:t>
            </a:r>
          </a:p>
          <a:p>
            <a:pPr lvl="2"/>
            <a:r>
              <a:rPr lang="en-US" dirty="0" smtClean="0"/>
              <a:t>FDA has its own human subjects regulations (21 CFR 50)</a:t>
            </a:r>
          </a:p>
          <a:p>
            <a:r>
              <a:rPr lang="en-US" sz="2400" dirty="0"/>
              <a:t>Applies to research on human subjects</a:t>
            </a:r>
          </a:p>
          <a:p>
            <a:pPr lvl="1"/>
            <a:r>
              <a:rPr lang="en-US" sz="2000" dirty="0"/>
              <a:t>Exemptions include certain forms of educational research, </a:t>
            </a:r>
            <a:r>
              <a:rPr lang="en-US" sz="2000" dirty="0" smtClean="0"/>
              <a:t>“masked” video recordings, </a:t>
            </a:r>
            <a:r>
              <a:rPr lang="en-US" sz="2000" dirty="0" err="1" smtClean="0"/>
              <a:t>biospecimens</a:t>
            </a:r>
            <a:r>
              <a:rPr lang="en-US" sz="2000" dirty="0" smtClean="0"/>
              <a:t> that meet certain criteria, some research of federal program</a:t>
            </a:r>
            <a:endParaRPr lang="en-US" sz="2800" dirty="0" smtClean="0"/>
          </a:p>
          <a:p>
            <a:pPr eaLnBrk="1" hangingPunct="1"/>
            <a:endParaRPr lang="en-US" sz="2400" dirty="0"/>
          </a:p>
          <a:p>
            <a:pPr eaLnBrk="1" hangingPunct="1"/>
            <a:r>
              <a:rPr lang="en-US" sz="2400" dirty="0" smtClean="0"/>
              <a:t>Four Main Sections</a:t>
            </a:r>
          </a:p>
          <a:p>
            <a:pPr lvl="1" eaLnBrk="1" hangingPunct="1"/>
            <a:r>
              <a:rPr lang="en-US" sz="2000" dirty="0" smtClean="0"/>
              <a:t>Human Subjects Research and IRBs </a:t>
            </a:r>
            <a:r>
              <a:rPr lang="en-US" sz="1800" dirty="0"/>
              <a:t>(45 CFR,</a:t>
            </a:r>
            <a:r>
              <a:rPr lang="en-US" sz="1800" i="1" dirty="0"/>
              <a:t> </a:t>
            </a:r>
            <a:r>
              <a:rPr lang="en-US" sz="1800" dirty="0"/>
              <a:t>Subpart A - 46.1xx</a:t>
            </a:r>
            <a:r>
              <a:rPr lang="en-US" sz="1400" dirty="0" smtClean="0"/>
              <a:t>)</a:t>
            </a:r>
          </a:p>
          <a:p>
            <a:pPr lvl="1" eaLnBrk="1" hangingPunct="1"/>
            <a:r>
              <a:rPr lang="en-US" sz="2000" dirty="0" smtClean="0"/>
              <a:t>Pregnant Women, Fetuses, Neonates </a:t>
            </a:r>
            <a:r>
              <a:rPr lang="en-US" sz="1800" dirty="0"/>
              <a:t>(45 CFR,</a:t>
            </a:r>
            <a:r>
              <a:rPr lang="en-US" sz="1800" i="1" dirty="0"/>
              <a:t> </a:t>
            </a:r>
            <a:r>
              <a:rPr lang="en-US" sz="1800" dirty="0"/>
              <a:t>Subpart B - 46.2xx)</a:t>
            </a:r>
            <a:endParaRPr lang="en-US" sz="2000" dirty="0" smtClean="0"/>
          </a:p>
          <a:p>
            <a:pPr lvl="1" eaLnBrk="1" hangingPunct="1"/>
            <a:r>
              <a:rPr lang="en-US" sz="2000" dirty="0" smtClean="0"/>
              <a:t>Prisoners </a:t>
            </a:r>
            <a:r>
              <a:rPr lang="en-US" sz="1800" dirty="0"/>
              <a:t>(45 CFR,</a:t>
            </a:r>
            <a:r>
              <a:rPr lang="en-US" sz="1800" i="1" dirty="0"/>
              <a:t> </a:t>
            </a:r>
            <a:r>
              <a:rPr lang="en-US" sz="1800" dirty="0"/>
              <a:t>Subpart C - 46.3xx)</a:t>
            </a:r>
            <a:endParaRPr lang="en-US" sz="1400" dirty="0" smtClean="0"/>
          </a:p>
          <a:p>
            <a:pPr lvl="1" eaLnBrk="1" hangingPunct="1"/>
            <a:r>
              <a:rPr lang="en-US" sz="2000" dirty="0" smtClean="0"/>
              <a:t>Children </a:t>
            </a:r>
            <a:r>
              <a:rPr lang="en-US" sz="1800" dirty="0"/>
              <a:t>(45 CFR,</a:t>
            </a:r>
            <a:r>
              <a:rPr lang="en-US" sz="1800" i="1" dirty="0"/>
              <a:t> </a:t>
            </a:r>
            <a:r>
              <a:rPr lang="en-US" sz="1800" dirty="0"/>
              <a:t>Subpart D - 46.4xx)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The Common Rule:</a:t>
            </a:r>
            <a:br>
              <a:rPr lang="en-US" sz="3600" dirty="0"/>
            </a:br>
            <a:r>
              <a:rPr lang="en-US" sz="3600" dirty="0" smtClean="0"/>
              <a:t>Definitions (</a:t>
            </a:r>
            <a:r>
              <a:rPr lang="en-US" dirty="0"/>
              <a:t>45 CFR </a:t>
            </a:r>
            <a:r>
              <a:rPr lang="en-US" dirty="0" smtClean="0"/>
              <a:t>46.102)</a:t>
            </a:r>
            <a:endParaRPr lang="en-US" sz="3600" dirty="0"/>
          </a:p>
        </p:txBody>
      </p:sp>
      <p:sp>
        <p:nvSpPr>
          <p:cNvPr id="3" name="Content Placeholder 2"/>
          <p:cNvSpPr>
            <a:spLocks noGrp="1"/>
          </p:cNvSpPr>
          <p:nvPr>
            <p:ph idx="1"/>
          </p:nvPr>
        </p:nvSpPr>
        <p:spPr/>
        <p:txBody>
          <a:bodyPr>
            <a:normAutofit/>
          </a:bodyPr>
          <a:lstStyle/>
          <a:p>
            <a:r>
              <a:rPr lang="en-US" dirty="0" smtClean="0"/>
              <a:t>Definitions include</a:t>
            </a:r>
          </a:p>
          <a:p>
            <a:pPr lvl="1"/>
            <a:r>
              <a:rPr lang="en-US" b="1" i="1" dirty="0" smtClean="0">
                <a:solidFill>
                  <a:srgbClr val="C00000"/>
                </a:solidFill>
              </a:rPr>
              <a:t>Research</a:t>
            </a:r>
            <a:r>
              <a:rPr lang="en-US" dirty="0" smtClean="0"/>
              <a:t>: “a </a:t>
            </a:r>
            <a:r>
              <a:rPr lang="en-US" dirty="0"/>
              <a:t>systematic investigation, including research development, testing, and evaluation, designed to develop or contribute to generalizable </a:t>
            </a:r>
            <a:r>
              <a:rPr lang="en-US" dirty="0" smtClean="0"/>
              <a:t>knowledge.”</a:t>
            </a:r>
          </a:p>
          <a:p>
            <a:pPr lvl="1"/>
            <a:r>
              <a:rPr lang="en-US" b="1" i="1" dirty="0" smtClean="0">
                <a:solidFill>
                  <a:srgbClr val="C00000"/>
                </a:solidFill>
              </a:rPr>
              <a:t>Human Subject</a:t>
            </a:r>
            <a:r>
              <a:rPr lang="en-US" dirty="0" smtClean="0"/>
              <a:t>: “</a:t>
            </a:r>
            <a:r>
              <a:rPr lang="en-US" dirty="0"/>
              <a:t>a living individual about whom an investigator (whether professional or student) conducting research</a:t>
            </a:r>
            <a:r>
              <a:rPr lang="en-US" dirty="0" smtClean="0"/>
              <a:t>:</a:t>
            </a:r>
          </a:p>
          <a:p>
            <a:pPr marL="857250" lvl="2" indent="0">
              <a:buNone/>
            </a:pPr>
            <a:r>
              <a:rPr lang="en-US" dirty="0" smtClean="0"/>
              <a:t>(</a:t>
            </a:r>
            <a:r>
              <a:rPr lang="en-US" dirty="0"/>
              <a:t>i) Obtains information or </a:t>
            </a:r>
            <a:r>
              <a:rPr lang="en-US" dirty="0" err="1"/>
              <a:t>biospecimens</a:t>
            </a:r>
            <a:r>
              <a:rPr lang="en-US" dirty="0"/>
              <a:t> through intervention or interaction with the individual, and uses, studies, or analyzes the information or </a:t>
            </a:r>
            <a:r>
              <a:rPr lang="en-US" dirty="0" err="1"/>
              <a:t>biospecimens</a:t>
            </a:r>
            <a:r>
              <a:rPr lang="en-US" dirty="0"/>
              <a:t>; </a:t>
            </a:r>
            <a:r>
              <a:rPr lang="en-US" dirty="0" smtClean="0"/>
              <a:t>or</a:t>
            </a:r>
          </a:p>
          <a:p>
            <a:pPr marL="857250" lvl="2" indent="0">
              <a:buNone/>
            </a:pPr>
            <a:r>
              <a:rPr lang="en-US" dirty="0" smtClean="0"/>
              <a:t>(ii</a:t>
            </a:r>
            <a:r>
              <a:rPr lang="en-US" dirty="0"/>
              <a:t>) Obtains, uses, studies, analyzes, or generates identifiable private information or identifiable </a:t>
            </a:r>
            <a:r>
              <a:rPr lang="en-US" dirty="0" err="1" smtClean="0"/>
              <a:t>biospecimens</a:t>
            </a:r>
            <a:endParaRPr lang="en-US" dirty="0" smtClean="0"/>
          </a:p>
          <a:p>
            <a:pPr marL="857250" lvl="2"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0774"/>
            <a:ext cx="10210799" cy="1007767"/>
          </a:xfrm>
        </p:spPr>
        <p:txBody>
          <a:bodyPr/>
          <a:lstStyle/>
          <a:p>
            <a:r>
              <a:rPr lang="en-US" dirty="0"/>
              <a:t>How the History of Research Ethics Affects </a:t>
            </a:r>
            <a:r>
              <a:rPr lang="en-US" dirty="0" smtClean="0"/>
              <a:t>YOU: Federal Wide Assurance (FWA)</a:t>
            </a:r>
            <a:endParaRPr lang="en-US" dirty="0"/>
          </a:p>
        </p:txBody>
      </p:sp>
      <p:sp>
        <p:nvSpPr>
          <p:cNvPr id="3" name="Content Placeholder 2"/>
          <p:cNvSpPr>
            <a:spLocks noGrp="1"/>
          </p:cNvSpPr>
          <p:nvPr>
            <p:ph idx="1"/>
          </p:nvPr>
        </p:nvSpPr>
        <p:spPr/>
        <p:txBody>
          <a:bodyPr/>
          <a:lstStyle/>
          <a:p>
            <a:r>
              <a:rPr lang="en-US" sz="2400" dirty="0" smtClean="0"/>
              <a:t>Human subjects research must be guided by principles</a:t>
            </a:r>
          </a:p>
          <a:p>
            <a:pPr lvl="1"/>
            <a:r>
              <a:rPr lang="en-US" sz="2000" dirty="0" smtClean="0"/>
              <a:t>Belmont, Declaration of Helsinki, or other approved set</a:t>
            </a:r>
          </a:p>
          <a:p>
            <a:r>
              <a:rPr lang="en-US" sz="2400" dirty="0" smtClean="0"/>
              <a:t>Covers all research that falls under The Common Rule</a:t>
            </a:r>
          </a:p>
          <a:p>
            <a:pPr lvl="1"/>
            <a:r>
              <a:rPr lang="en-US" sz="2000" dirty="0" smtClean="0"/>
              <a:t>The Common Rule covers all federally funded human subjects research</a:t>
            </a:r>
          </a:p>
          <a:p>
            <a:r>
              <a:rPr lang="en-US" sz="2400" dirty="0" smtClean="0"/>
              <a:t>Must comply with The Common Rule (and other applicable federal regulations)</a:t>
            </a:r>
          </a:p>
          <a:p>
            <a:pPr lvl="1"/>
            <a:r>
              <a:rPr lang="en-US" sz="2000" dirty="0" smtClean="0"/>
              <a:t>Latest revision is 2019 – know the new regulations!</a:t>
            </a:r>
          </a:p>
          <a:p>
            <a:r>
              <a:rPr lang="en-US" sz="2400" dirty="0" smtClean="0"/>
              <a:t>Must have written procedures for reporting</a:t>
            </a:r>
          </a:p>
          <a:p>
            <a:pPr lvl="1"/>
            <a:r>
              <a:rPr lang="en-US" sz="2000" dirty="0" smtClean="0"/>
              <a:t>Reporting existing research as well as any misconduct</a:t>
            </a:r>
          </a:p>
          <a:p>
            <a:r>
              <a:rPr lang="en-US" sz="2400" dirty="0" smtClean="0"/>
              <a:t>Must have adequate support for IRB efforts</a:t>
            </a:r>
          </a:p>
          <a:p>
            <a:pPr lvl="1"/>
            <a:r>
              <a:rPr lang="en-US" sz="2000" dirty="0" smtClean="0"/>
              <a:t>Can use external IRB, but must assure that all regulations are followed by that IRB</a:t>
            </a:r>
            <a:endParaRPr lang="en-US" sz="2000" dirty="0"/>
          </a:p>
        </p:txBody>
      </p:sp>
    </p:spTree>
    <p:extLst>
      <p:ext uri="{BB962C8B-B14F-4D97-AF65-F5344CB8AC3E}">
        <p14:creationId xmlns:p14="http://schemas.microsoft.com/office/powerpoint/2010/main" val="309562552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Autofit/>
          </a:bodyPr>
          <a:lstStyle/>
          <a:p>
            <a:r>
              <a:rPr lang="en-US" dirty="0"/>
              <a:t>Research Ethics in </a:t>
            </a:r>
            <a:r>
              <a:rPr lang="en-US" dirty="0" smtClean="0"/>
              <a:t>Perspective:</a:t>
            </a:r>
            <a:r>
              <a:rPr lang="en-US" dirty="0"/>
              <a:t/>
            </a:r>
            <a:br>
              <a:rPr lang="en-US" dirty="0"/>
            </a:br>
            <a:r>
              <a:rPr lang="en-US" dirty="0" smtClean="0"/>
              <a:t>Historical </a:t>
            </a:r>
            <a:r>
              <a:rPr lang="en-US" dirty="0"/>
              <a:t>and Principled Context for </a:t>
            </a:r>
            <a:r>
              <a:rPr lang="en-US" dirty="0" smtClean="0"/>
              <a:t>Working </a:t>
            </a:r>
            <a:r>
              <a:rPr lang="en-US" dirty="0"/>
              <a:t>with Human Participants in Research</a:t>
            </a:r>
            <a:endParaRPr lang="en-US" sz="1800" dirty="0"/>
          </a:p>
        </p:txBody>
      </p:sp>
      <p:sp>
        <p:nvSpPr>
          <p:cNvPr id="3075" name="Rectangle 3"/>
          <p:cNvSpPr>
            <a:spLocks noGrp="1" noChangeArrowheads="1"/>
          </p:cNvSpPr>
          <p:nvPr>
            <p:ph type="subTitle" idx="1"/>
          </p:nvPr>
        </p:nvSpPr>
        <p:spPr/>
        <p:txBody>
          <a:bodyPr>
            <a:normAutofit/>
          </a:bodyPr>
          <a:lstStyle/>
          <a:p>
            <a:pPr eaLnBrk="1" hangingPunct="1"/>
            <a:r>
              <a:rPr lang="en-US" sz="2400" dirty="0" smtClean="0"/>
              <a:t>D. Micah Hester, PhD</a:t>
            </a:r>
          </a:p>
          <a:p>
            <a:pPr eaLnBrk="1" hangingPunct="1"/>
            <a:r>
              <a:rPr lang="en-US" sz="1600" dirty="0" smtClean="0"/>
              <a:t>Chair &amp; </a:t>
            </a:r>
            <a:r>
              <a:rPr lang="en-US" sz="1600" dirty="0"/>
              <a:t>Prof. of Medical </a:t>
            </a:r>
            <a:r>
              <a:rPr lang="en-US" sz="1600" dirty="0" smtClean="0"/>
              <a:t>Humanities &amp; Bioethics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Demonstrating Respect</a:t>
            </a:r>
          </a:p>
        </p:txBody>
      </p:sp>
      <p:sp>
        <p:nvSpPr>
          <p:cNvPr id="46083" name="Rectangle 3"/>
          <p:cNvSpPr>
            <a:spLocks noGrp="1" noChangeArrowheads="1"/>
          </p:cNvSpPr>
          <p:nvPr>
            <p:ph type="body" idx="1"/>
          </p:nvPr>
        </p:nvSpPr>
        <p:spPr/>
        <p:txBody>
          <a:bodyPr>
            <a:noAutofit/>
          </a:bodyPr>
          <a:lstStyle/>
          <a:p>
            <a:pPr eaLnBrk="1" hangingPunct="1">
              <a:lnSpc>
                <a:spcPct val="90000"/>
              </a:lnSpc>
            </a:pPr>
            <a:r>
              <a:rPr lang="en-US" sz="1400" dirty="0" smtClean="0"/>
              <a:t>Must provide for adequately informed consent</a:t>
            </a:r>
          </a:p>
          <a:p>
            <a:pPr eaLnBrk="1" hangingPunct="1">
              <a:lnSpc>
                <a:spcPct val="90000"/>
              </a:lnSpc>
            </a:pPr>
            <a:r>
              <a:rPr lang="en-US" sz="1400" dirty="0" smtClean="0"/>
              <a:t>	Complete, </a:t>
            </a:r>
            <a:r>
              <a:rPr lang="en-US" sz="1400" dirty="0" err="1" smtClean="0"/>
              <a:t>uncoerced</a:t>
            </a:r>
            <a:r>
              <a:rPr lang="en-US" sz="1400" dirty="0" smtClean="0"/>
              <a:t>, understood</a:t>
            </a:r>
          </a:p>
          <a:p>
            <a:pPr>
              <a:lnSpc>
                <a:spcPct val="90000"/>
              </a:lnSpc>
            </a:pPr>
            <a:r>
              <a:rPr lang="en-US" sz="1400" dirty="0" smtClean="0"/>
              <a:t>Must protect vulnerable populations</a:t>
            </a:r>
          </a:p>
          <a:p>
            <a:pPr>
              <a:lnSpc>
                <a:spcPct val="90000"/>
              </a:lnSpc>
            </a:pPr>
            <a:r>
              <a:rPr lang="en-US" sz="1400" dirty="0" smtClean="0"/>
              <a:t>	Prisoners, children, poor…</a:t>
            </a:r>
          </a:p>
          <a:p>
            <a:pPr eaLnBrk="1" hangingPunct="1">
              <a:lnSpc>
                <a:spcPct val="90000"/>
              </a:lnSpc>
            </a:pPr>
            <a:r>
              <a:rPr lang="en-US" sz="1400" dirty="0" smtClean="0"/>
              <a:t>Must not use coercive advertising or compensation for participation</a:t>
            </a:r>
          </a:p>
          <a:p>
            <a:pPr eaLnBrk="1" hangingPunct="1">
              <a:lnSpc>
                <a:spcPct val="90000"/>
              </a:lnSpc>
            </a:pPr>
            <a:r>
              <a:rPr lang="en-US" sz="1400" dirty="0" smtClean="0"/>
              <a:t>	Payments or inducements?</a:t>
            </a:r>
          </a:p>
          <a:p>
            <a:pPr eaLnBrk="1" hangingPunct="1">
              <a:lnSpc>
                <a:spcPct val="90000"/>
              </a:lnSpc>
            </a:pPr>
            <a:r>
              <a:rPr lang="en-US" sz="1400" dirty="0" smtClean="0"/>
              <a:t>Must not use exculpatory language</a:t>
            </a:r>
          </a:p>
          <a:p>
            <a:pPr eaLnBrk="1" hangingPunct="1">
              <a:lnSpc>
                <a:spcPct val="90000"/>
              </a:lnSpc>
            </a:pPr>
            <a:r>
              <a:rPr lang="en-US" sz="1400" dirty="0" smtClean="0"/>
              <a:t>	Cannot waive rights or deny responsibility</a:t>
            </a:r>
          </a:p>
        </p:txBody>
      </p:sp>
    </p:spTree>
    <p:extLst>
      <p:ext uri="{BB962C8B-B14F-4D97-AF65-F5344CB8AC3E}">
        <p14:creationId xmlns:p14="http://schemas.microsoft.com/office/powerpoint/2010/main" val="246874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animEffect transition="in" filter="fade">
                                      <p:cBhvr>
                                        <p:cTn id="9" dur="500"/>
                                        <p:tgtEl>
                                          <p:spTgt spid="4608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1000">
                                          <p:stCondLst>
                                            <p:cond delay="0"/>
                                          </p:stCondLst>
                                        </p:cTn>
                                        <p:tgtEl>
                                          <p:spTgt spid="460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Effect transition="in" filter="fade">
                                      <p:cBhvr>
                                        <p:cTn id="19" dur="1000">
                                          <p:stCondLst>
                                            <p:cond delay="0"/>
                                          </p:stCondLst>
                                        </p:cTn>
                                        <p:tgtEl>
                                          <p:spTgt spid="4608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083">
                                            <p:txEl>
                                              <p:pRg st="2" end="2"/>
                                            </p:txEl>
                                          </p:spTgt>
                                        </p:tgtEl>
                                        <p:attrNameLst>
                                          <p:attrName>style.visibility</p:attrName>
                                        </p:attrNameLst>
                                      </p:cBhvr>
                                      <p:to>
                                        <p:strVal val="visible"/>
                                      </p:to>
                                    </p:set>
                                    <p:animEffect transition="in" filter="fade">
                                      <p:cBhvr>
                                        <p:cTn id="24" dur="1000">
                                          <p:stCondLst>
                                            <p:cond delay="0"/>
                                          </p:stCondLst>
                                        </p:cTn>
                                        <p:tgtEl>
                                          <p:spTgt spid="4608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6083">
                                            <p:txEl>
                                              <p:pRg st="3" end="3"/>
                                            </p:txEl>
                                          </p:spTgt>
                                        </p:tgtEl>
                                        <p:attrNameLst>
                                          <p:attrName>style.visibility</p:attrName>
                                        </p:attrNameLst>
                                      </p:cBhvr>
                                      <p:to>
                                        <p:strVal val="visible"/>
                                      </p:to>
                                    </p:set>
                                    <p:animEffect transition="in" filter="fade">
                                      <p:cBhvr>
                                        <p:cTn id="29" dur="1000">
                                          <p:stCondLst>
                                            <p:cond delay="0"/>
                                          </p:stCondLst>
                                        </p:cTn>
                                        <p:tgtEl>
                                          <p:spTgt spid="4608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6083">
                                            <p:txEl>
                                              <p:pRg st="4" end="4"/>
                                            </p:txEl>
                                          </p:spTgt>
                                        </p:tgtEl>
                                        <p:attrNameLst>
                                          <p:attrName>style.visibility</p:attrName>
                                        </p:attrNameLst>
                                      </p:cBhvr>
                                      <p:to>
                                        <p:strVal val="visible"/>
                                      </p:to>
                                    </p:set>
                                    <p:animEffect transition="in" filter="fade">
                                      <p:cBhvr>
                                        <p:cTn id="34" dur="1000">
                                          <p:stCondLst>
                                            <p:cond delay="0"/>
                                          </p:stCondLst>
                                        </p:cTn>
                                        <p:tgtEl>
                                          <p:spTgt spid="4608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083">
                                            <p:txEl>
                                              <p:pRg st="5" end="5"/>
                                            </p:txEl>
                                          </p:spTgt>
                                        </p:tgtEl>
                                        <p:attrNameLst>
                                          <p:attrName>style.visibility</p:attrName>
                                        </p:attrNameLst>
                                      </p:cBhvr>
                                      <p:to>
                                        <p:strVal val="visible"/>
                                      </p:to>
                                    </p:set>
                                    <p:animEffect transition="in" filter="fade">
                                      <p:cBhvr>
                                        <p:cTn id="39" dur="1000">
                                          <p:stCondLst>
                                            <p:cond delay="0"/>
                                          </p:stCondLst>
                                        </p:cTn>
                                        <p:tgtEl>
                                          <p:spTgt spid="4608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6083">
                                            <p:txEl>
                                              <p:pRg st="6" end="6"/>
                                            </p:txEl>
                                          </p:spTgt>
                                        </p:tgtEl>
                                        <p:attrNameLst>
                                          <p:attrName>style.visibility</p:attrName>
                                        </p:attrNameLst>
                                      </p:cBhvr>
                                      <p:to>
                                        <p:strVal val="visible"/>
                                      </p:to>
                                    </p:set>
                                    <p:animEffect transition="in" filter="fade">
                                      <p:cBhvr>
                                        <p:cTn id="44" dur="1000">
                                          <p:stCondLst>
                                            <p:cond delay="0"/>
                                          </p:stCondLst>
                                        </p:cTn>
                                        <p:tgtEl>
                                          <p:spTgt spid="4608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6083">
                                            <p:txEl>
                                              <p:pRg st="7" end="7"/>
                                            </p:txEl>
                                          </p:spTgt>
                                        </p:tgtEl>
                                        <p:attrNameLst>
                                          <p:attrName>style.visibility</p:attrName>
                                        </p:attrNameLst>
                                      </p:cBhvr>
                                      <p:to>
                                        <p:strVal val="visible"/>
                                      </p:to>
                                    </p:set>
                                    <p:animEffect transition="in" filter="fade">
                                      <p:cBhvr>
                                        <p:cTn id="49" dur="1000">
                                          <p:stCondLst>
                                            <p:cond delay="0"/>
                                          </p:stCondLst>
                                        </p:cTn>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Trail:</a:t>
            </a:r>
            <a:br>
              <a:rPr lang="en-US" dirty="0" smtClean="0"/>
            </a:br>
            <a:r>
              <a:rPr lang="en-US" dirty="0" smtClean="0"/>
              <a:t>Questionable Consent</a:t>
            </a:r>
            <a:endParaRPr lang="en-US" dirty="0"/>
          </a:p>
        </p:txBody>
      </p:sp>
      <p:sp>
        <p:nvSpPr>
          <p:cNvPr id="3" name="Content Placeholder 2"/>
          <p:cNvSpPr>
            <a:spLocks noGrp="1"/>
          </p:cNvSpPr>
          <p:nvPr>
            <p:ph idx="1"/>
          </p:nvPr>
        </p:nvSpPr>
        <p:spPr/>
        <p:txBody>
          <a:bodyPr>
            <a:noAutofit/>
          </a:bodyPr>
          <a:lstStyle/>
          <a:p>
            <a:r>
              <a:rPr lang="en-US" sz="2400" dirty="0" smtClean="0"/>
              <a:t>Neonatal </a:t>
            </a:r>
            <a:r>
              <a:rPr lang="en-US" sz="2400" dirty="0"/>
              <a:t>oxygenation study</a:t>
            </a:r>
          </a:p>
          <a:p>
            <a:r>
              <a:rPr lang="en-US" sz="2400" dirty="0"/>
              <a:t>Study ROP and other outcomes</a:t>
            </a:r>
          </a:p>
          <a:p>
            <a:r>
              <a:rPr lang="en-US" sz="2400" dirty="0"/>
              <a:t>Blinded, two-arms: O-sat monitoring</a:t>
            </a:r>
          </a:p>
          <a:p>
            <a:pPr lvl="1"/>
            <a:r>
              <a:rPr lang="en-US" sz="1800" dirty="0"/>
              <a:t>O-</a:t>
            </a:r>
            <a:r>
              <a:rPr lang="en-US" sz="1800" dirty="0" err="1"/>
              <a:t>sats</a:t>
            </a:r>
            <a:r>
              <a:rPr lang="en-US" sz="1800" dirty="0"/>
              <a:t> kept within either 85-89% or 91-95%</a:t>
            </a:r>
          </a:p>
          <a:p>
            <a:pPr lvl="1"/>
            <a:r>
              <a:rPr lang="en-US" sz="1800" dirty="0"/>
              <a:t>SUPPORT investigators describe both arms as being “within normal range” (85-95%) of neonatal practice/care</a:t>
            </a:r>
          </a:p>
          <a:p>
            <a:pPr marL="514350" lvl="1" indent="0" algn="r">
              <a:buNone/>
            </a:pPr>
            <a:r>
              <a:rPr lang="en-US" sz="1100" dirty="0"/>
              <a:t>(</a:t>
            </a:r>
            <a:r>
              <a:rPr lang="en-US" sz="1100" i="1" dirty="0"/>
              <a:t>UAB consent 2004</a:t>
            </a:r>
            <a:r>
              <a:rPr lang="en-US" sz="1100" dirty="0"/>
              <a:t>)</a:t>
            </a:r>
          </a:p>
          <a:p>
            <a:r>
              <a:rPr lang="en-US" sz="2400" dirty="0" smtClean="0"/>
              <a:t>Investigator’s use of “standard of care” masked that what was happening to each child  was constrained by a research protocol, not clinical judgment</a:t>
            </a:r>
          </a:p>
          <a:p>
            <a:pPr marL="0" indent="0" algn="r">
              <a:buNone/>
            </a:pPr>
            <a:r>
              <a:rPr lang="en-US" sz="1050" dirty="0"/>
              <a:t>(</a:t>
            </a:r>
            <a:r>
              <a:rPr lang="en-US" sz="1050" i="1" dirty="0"/>
              <a:t>Hester 2013</a:t>
            </a:r>
            <a:r>
              <a:rPr lang="en-US" sz="1050" dirty="0"/>
              <a:t>)</a:t>
            </a:r>
          </a:p>
          <a:p>
            <a:r>
              <a:rPr lang="en-US" sz="2400" dirty="0" smtClean="0"/>
              <a:t>OHRP </a:t>
            </a:r>
            <a:r>
              <a:rPr lang="en-US" sz="2400" dirty="0"/>
              <a:t>initial finding of “noncompliance” with regard to risk-benefit disclosure</a:t>
            </a:r>
          </a:p>
          <a:p>
            <a:pPr lvl="1"/>
            <a:r>
              <a:rPr lang="en-US" sz="2000" dirty="0"/>
              <a:t>However, </a:t>
            </a:r>
            <a:r>
              <a:rPr lang="en-US" sz="2000" i="1" dirty="0"/>
              <a:t>research-related</a:t>
            </a:r>
            <a:r>
              <a:rPr lang="en-US" sz="2000" dirty="0"/>
              <a:t> risks could not be known a priori</a:t>
            </a:r>
          </a:p>
          <a:p>
            <a:pPr marL="457200" lvl="1" indent="0" algn="r">
              <a:buNone/>
            </a:pPr>
            <a:r>
              <a:rPr lang="en-US" sz="1000" dirty="0"/>
              <a:t>(</a:t>
            </a:r>
            <a:r>
              <a:rPr lang="en-US" sz="1000" i="1" dirty="0"/>
              <a:t>OHRP letter, Mar. 7, 2013; Lantos 2013</a:t>
            </a:r>
            <a:r>
              <a:rPr lang="en-US" sz="1000" dirty="0" smtClean="0"/>
              <a:t>)</a:t>
            </a:r>
            <a:endParaRPr lang="en-US" sz="2000" dirty="0"/>
          </a:p>
        </p:txBody>
      </p:sp>
    </p:spTree>
    <p:extLst>
      <p:ext uri="{BB962C8B-B14F-4D97-AF65-F5344CB8AC3E}">
        <p14:creationId xmlns:p14="http://schemas.microsoft.com/office/powerpoint/2010/main" val="127790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Basics of Consent</a:t>
            </a:r>
            <a:endParaRPr lang="en-US" dirty="0"/>
          </a:p>
        </p:txBody>
      </p:sp>
      <p:sp>
        <p:nvSpPr>
          <p:cNvPr id="5" name="Content Placeholder 4"/>
          <p:cNvSpPr>
            <a:spLocks noGrp="1"/>
          </p:cNvSpPr>
          <p:nvPr>
            <p:ph idx="1"/>
          </p:nvPr>
        </p:nvSpPr>
        <p:spPr/>
        <p:txBody>
          <a:bodyPr/>
          <a:lstStyle/>
          <a:p>
            <a:pPr>
              <a:lnSpc>
                <a:spcPct val="120000"/>
              </a:lnSpc>
            </a:pPr>
            <a:r>
              <a:rPr lang="en-US" dirty="0" smtClean="0"/>
              <a:t>Potential participant </a:t>
            </a:r>
            <a:r>
              <a:rPr lang="en-US" i="1" dirty="0" smtClean="0"/>
              <a:t>must have decisional capacity </a:t>
            </a:r>
            <a:r>
              <a:rPr lang="en-US" dirty="0" smtClean="0"/>
              <a:t>or have a </a:t>
            </a:r>
            <a:r>
              <a:rPr lang="en-US" i="1" dirty="0" smtClean="0"/>
              <a:t>legally authorized representative</a:t>
            </a:r>
          </a:p>
          <a:p>
            <a:pPr>
              <a:lnSpc>
                <a:spcPct val="120000"/>
              </a:lnSpc>
            </a:pPr>
            <a:r>
              <a:rPr lang="en-US" dirty="0" smtClean="0"/>
              <a:t>Conditions must support and protect </a:t>
            </a:r>
            <a:r>
              <a:rPr lang="en-US" i="1" dirty="0" smtClean="0"/>
              <a:t>voluntary </a:t>
            </a:r>
            <a:r>
              <a:rPr lang="en-US" dirty="0" smtClean="0"/>
              <a:t>agreement</a:t>
            </a:r>
          </a:p>
          <a:p>
            <a:pPr>
              <a:lnSpc>
                <a:spcPct val="120000"/>
              </a:lnSpc>
            </a:pPr>
            <a:r>
              <a:rPr lang="en-US" i="1" dirty="0" smtClean="0"/>
              <a:t>Process</a:t>
            </a:r>
            <a:r>
              <a:rPr lang="en-US" dirty="0"/>
              <a:t>, not a product</a:t>
            </a:r>
          </a:p>
          <a:p>
            <a:pPr>
              <a:lnSpc>
                <a:spcPct val="120000"/>
              </a:lnSpc>
            </a:pPr>
            <a:r>
              <a:rPr lang="en-US" i="1" dirty="0"/>
              <a:t>Ongoing </a:t>
            </a:r>
            <a:r>
              <a:rPr lang="en-US" dirty="0"/>
              <a:t>for the duration of</a:t>
            </a:r>
            <a:r>
              <a:rPr lang="en-US" i="1" dirty="0"/>
              <a:t> </a:t>
            </a:r>
            <a:r>
              <a:rPr lang="en-US" dirty="0"/>
              <a:t>participation</a:t>
            </a:r>
          </a:p>
          <a:p>
            <a:pPr>
              <a:lnSpc>
                <a:spcPct val="120000"/>
              </a:lnSpc>
            </a:pPr>
            <a:r>
              <a:rPr lang="en-US" dirty="0"/>
              <a:t>Includes </a:t>
            </a:r>
            <a:r>
              <a:rPr lang="en-US" i="1" dirty="0"/>
              <a:t>all information</a:t>
            </a:r>
            <a:r>
              <a:rPr lang="en-US" dirty="0"/>
              <a:t> a reasonable person would want</a:t>
            </a:r>
            <a:endParaRPr lang="en-US" i="1" dirty="0"/>
          </a:p>
          <a:p>
            <a:pPr>
              <a:lnSpc>
                <a:spcPct val="120000"/>
              </a:lnSpc>
            </a:pPr>
            <a:r>
              <a:rPr lang="en-US" dirty="0"/>
              <a:t>Requires </a:t>
            </a:r>
            <a:r>
              <a:rPr lang="en-US" i="1" dirty="0"/>
              <a:t>language understandable by the individual </a:t>
            </a:r>
            <a:r>
              <a:rPr lang="en-US" dirty="0"/>
              <a:t>participant</a:t>
            </a:r>
          </a:p>
          <a:p>
            <a:pPr>
              <a:lnSpc>
                <a:spcPct val="120000"/>
              </a:lnSpc>
            </a:pPr>
            <a:r>
              <a:rPr lang="en-US" dirty="0"/>
              <a:t>Includes the opportunity to </a:t>
            </a:r>
            <a:r>
              <a:rPr lang="en-US" i="1" dirty="0"/>
              <a:t>ask questions at any </a:t>
            </a:r>
            <a:r>
              <a:rPr lang="en-US" i="1" dirty="0" smtClean="0"/>
              <a:t>time</a:t>
            </a:r>
            <a:endParaRPr lang="en-US" i="1" dirty="0"/>
          </a:p>
        </p:txBody>
      </p:sp>
    </p:spTree>
    <p:extLst>
      <p:ext uri="{BB962C8B-B14F-4D97-AF65-F5344CB8AC3E}">
        <p14:creationId xmlns:p14="http://schemas.microsoft.com/office/powerpoint/2010/main" val="49032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eaLnBrk="1" hangingPunct="1"/>
            <a:r>
              <a:rPr lang="en-US" dirty="0"/>
              <a:t>Adequate Informed Consent:</a:t>
            </a:r>
            <a:br>
              <a:rPr lang="en-US" dirty="0"/>
            </a:br>
            <a:r>
              <a:rPr lang="en-US" dirty="0"/>
              <a:t>Not Just a Form</a:t>
            </a:r>
          </a:p>
        </p:txBody>
      </p:sp>
      <p:sp>
        <p:nvSpPr>
          <p:cNvPr id="12291" name="Rectangle 3"/>
          <p:cNvSpPr>
            <a:spLocks noGrp="1" noChangeArrowheads="1"/>
          </p:cNvSpPr>
          <p:nvPr>
            <p:ph idx="1"/>
          </p:nvPr>
        </p:nvSpPr>
        <p:spPr>
          <a:xfrm>
            <a:off x="609601" y="1447800"/>
            <a:ext cx="8305800" cy="5005388"/>
          </a:xfrm>
        </p:spPr>
        <p:txBody>
          <a:bodyPr>
            <a:noAutofit/>
          </a:bodyPr>
          <a:lstStyle/>
          <a:p>
            <a:pPr eaLnBrk="1" hangingPunct="1">
              <a:lnSpc>
                <a:spcPct val="110000"/>
              </a:lnSpc>
            </a:pPr>
            <a:r>
              <a:rPr lang="en-US" dirty="0"/>
              <a:t>Potential Participant Must Understand, Appreciate, and Agree to</a:t>
            </a:r>
          </a:p>
          <a:p>
            <a:pPr lvl="1" eaLnBrk="1" hangingPunct="1">
              <a:lnSpc>
                <a:spcPct val="110000"/>
              </a:lnSpc>
            </a:pPr>
            <a:r>
              <a:rPr lang="en-US" dirty="0"/>
              <a:t>That this is a </a:t>
            </a:r>
            <a:r>
              <a:rPr lang="en-US" i="1" dirty="0"/>
              <a:t>research</a:t>
            </a:r>
            <a:r>
              <a:rPr lang="en-US" dirty="0"/>
              <a:t> study</a:t>
            </a:r>
          </a:p>
          <a:p>
            <a:pPr lvl="1" eaLnBrk="1" hangingPunct="1">
              <a:lnSpc>
                <a:spcPct val="110000"/>
              </a:lnSpc>
            </a:pPr>
            <a:r>
              <a:rPr lang="en-US" dirty="0"/>
              <a:t>The purpose of the study</a:t>
            </a:r>
          </a:p>
          <a:p>
            <a:pPr lvl="1" eaLnBrk="1" hangingPunct="1">
              <a:lnSpc>
                <a:spcPct val="110000"/>
              </a:lnSpc>
            </a:pPr>
            <a:r>
              <a:rPr lang="en-US" dirty="0"/>
              <a:t>What specifically will be done</a:t>
            </a:r>
          </a:p>
          <a:p>
            <a:pPr lvl="1" eaLnBrk="1" hangingPunct="1">
              <a:lnSpc>
                <a:spcPct val="110000"/>
              </a:lnSpc>
            </a:pPr>
            <a:r>
              <a:rPr lang="en-US" dirty="0"/>
              <a:t>Their own rights and responsibilities</a:t>
            </a:r>
          </a:p>
          <a:p>
            <a:pPr lvl="1" eaLnBrk="1" hangingPunct="1">
              <a:lnSpc>
                <a:spcPct val="110000"/>
              </a:lnSpc>
            </a:pPr>
            <a:r>
              <a:rPr lang="en-US" dirty="0"/>
              <a:t>The possibility of not receiving the study drug, device, or procedure</a:t>
            </a:r>
          </a:p>
          <a:p>
            <a:pPr lvl="1" eaLnBrk="1" hangingPunct="1">
              <a:lnSpc>
                <a:spcPct val="110000"/>
              </a:lnSpc>
            </a:pPr>
            <a:r>
              <a:rPr lang="en-US" dirty="0"/>
              <a:t>The risks and benefits of participating</a:t>
            </a:r>
          </a:p>
          <a:p>
            <a:pPr lvl="2" eaLnBrk="1" hangingPunct="1">
              <a:lnSpc>
                <a:spcPct val="110000"/>
              </a:lnSpc>
            </a:pPr>
            <a:r>
              <a:rPr lang="en-US" dirty="0" smtClean="0"/>
              <a:t>Neither payment nor altruism is a benefit</a:t>
            </a:r>
          </a:p>
          <a:p>
            <a:pPr lvl="2" eaLnBrk="1" hangingPunct="1">
              <a:lnSpc>
                <a:spcPct val="110000"/>
              </a:lnSpc>
            </a:pPr>
            <a:r>
              <a:rPr lang="en-US" dirty="0" smtClean="0"/>
              <a:t>Possibility or certainty of no benefit</a:t>
            </a:r>
          </a:p>
        </p:txBody>
      </p:sp>
      <p:pic>
        <p:nvPicPr>
          <p:cNvPr id="4" name="Picture 2" descr="http://policymed.typepad.com/.a/6a00e5520572bb88340154358a60c9970c-800w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930399"/>
            <a:ext cx="3335655" cy="386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94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Beyond Consent:  Special Circumstances</a:t>
            </a:r>
          </a:p>
        </p:txBody>
      </p:sp>
      <p:sp>
        <p:nvSpPr>
          <p:cNvPr id="11267" name="Rectangle 3"/>
          <p:cNvSpPr>
            <a:spLocks noGrp="1" noChangeArrowheads="1"/>
          </p:cNvSpPr>
          <p:nvPr>
            <p:ph idx="1"/>
          </p:nvPr>
        </p:nvSpPr>
        <p:spPr/>
        <p:txBody>
          <a:bodyPr>
            <a:noAutofit/>
          </a:bodyPr>
          <a:lstStyle/>
          <a:p>
            <a:pPr>
              <a:lnSpc>
                <a:spcPct val="120000"/>
              </a:lnSpc>
            </a:pPr>
            <a:r>
              <a:rPr lang="en-US" sz="1600" dirty="0" smtClean="0"/>
              <a:t>Waiving Written Consent (46.117)</a:t>
            </a:r>
          </a:p>
          <a:p>
            <a:pPr lvl="1">
              <a:lnSpc>
                <a:spcPct val="120000"/>
              </a:lnSpc>
            </a:pPr>
            <a:r>
              <a:rPr lang="en-US" sz="1400" dirty="0" smtClean="0"/>
              <a:t>Only record </a:t>
            </a:r>
            <a:r>
              <a:rPr lang="en-US" sz="1400" dirty="0"/>
              <a:t>linking the subject and the </a:t>
            </a:r>
            <a:r>
              <a:rPr lang="en-US" sz="1400" dirty="0" smtClean="0"/>
              <a:t>research</a:t>
            </a:r>
          </a:p>
          <a:p>
            <a:pPr lvl="1">
              <a:lnSpc>
                <a:spcPct val="120000"/>
              </a:lnSpc>
            </a:pPr>
            <a:r>
              <a:rPr lang="en-US" sz="1400" dirty="0"/>
              <a:t>P</a:t>
            </a:r>
            <a:r>
              <a:rPr lang="en-US" sz="1400" dirty="0" smtClean="0"/>
              <a:t>rincipal </a:t>
            </a:r>
            <a:r>
              <a:rPr lang="en-US" sz="1400" dirty="0"/>
              <a:t>risk would be potential harm resulting from a breach of </a:t>
            </a:r>
            <a:r>
              <a:rPr lang="en-US" sz="1400" dirty="0" smtClean="0"/>
              <a:t>confidentiality</a:t>
            </a:r>
          </a:p>
          <a:p>
            <a:pPr lvl="1">
              <a:lnSpc>
                <a:spcPct val="120000"/>
              </a:lnSpc>
            </a:pPr>
            <a:r>
              <a:rPr lang="en-US" sz="1400" dirty="0" smtClean="0"/>
              <a:t>Each </a:t>
            </a:r>
            <a:r>
              <a:rPr lang="en-US" sz="1400" dirty="0"/>
              <a:t>subject will be asked whether the subject wants documentation linking the subject with the </a:t>
            </a:r>
            <a:r>
              <a:rPr lang="en-US" sz="1400" dirty="0" smtClean="0"/>
              <a:t>research</a:t>
            </a:r>
          </a:p>
          <a:p>
            <a:pPr lvl="2">
              <a:lnSpc>
                <a:spcPct val="120000"/>
              </a:lnSpc>
            </a:pPr>
            <a:r>
              <a:rPr lang="en-US" sz="1200" dirty="0" smtClean="0"/>
              <a:t>the </a:t>
            </a:r>
            <a:r>
              <a:rPr lang="en-US" sz="1200" dirty="0"/>
              <a:t>subject's wishes will </a:t>
            </a:r>
            <a:r>
              <a:rPr lang="en-US" sz="1200" dirty="0" smtClean="0"/>
              <a:t>govern</a:t>
            </a:r>
          </a:p>
          <a:p>
            <a:pPr marL="457200" lvl="1" indent="0">
              <a:lnSpc>
                <a:spcPct val="120000"/>
              </a:lnSpc>
              <a:buNone/>
            </a:pPr>
            <a:r>
              <a:rPr lang="en-US" sz="1400" dirty="0" smtClean="0"/>
              <a:t>OR</a:t>
            </a:r>
            <a:endParaRPr lang="en-US" sz="1400" dirty="0"/>
          </a:p>
          <a:p>
            <a:pPr lvl="1">
              <a:lnSpc>
                <a:spcPct val="120000"/>
              </a:lnSpc>
            </a:pPr>
            <a:r>
              <a:rPr lang="en-US" sz="1400" dirty="0" smtClean="0"/>
              <a:t>The </a:t>
            </a:r>
            <a:r>
              <a:rPr lang="en-US" sz="1400" dirty="0"/>
              <a:t>research presents no more than minimal risk of harm to </a:t>
            </a:r>
            <a:r>
              <a:rPr lang="en-US" sz="1400" dirty="0" smtClean="0"/>
              <a:t>subjects</a:t>
            </a:r>
          </a:p>
          <a:p>
            <a:pPr lvl="2">
              <a:lnSpc>
                <a:spcPct val="120000"/>
              </a:lnSpc>
            </a:pPr>
            <a:r>
              <a:rPr lang="en-US" sz="1200" dirty="0" smtClean="0"/>
              <a:t>Can be waived for cultural reasons as well</a:t>
            </a:r>
          </a:p>
          <a:p>
            <a:pPr lvl="1">
              <a:lnSpc>
                <a:spcPct val="120000"/>
              </a:lnSpc>
            </a:pPr>
            <a:r>
              <a:rPr lang="en-US" sz="1400" dirty="0" smtClean="0"/>
              <a:t>Involves </a:t>
            </a:r>
            <a:r>
              <a:rPr lang="en-US" sz="1400" dirty="0"/>
              <a:t>no procedures for which written consent is normally required outside of the research </a:t>
            </a:r>
            <a:r>
              <a:rPr lang="en-US" sz="1400" dirty="0" smtClean="0"/>
              <a:t>context</a:t>
            </a:r>
          </a:p>
          <a:p>
            <a:pPr>
              <a:lnSpc>
                <a:spcPct val="120000"/>
              </a:lnSpc>
            </a:pPr>
            <a:r>
              <a:rPr lang="en-US" sz="1600" dirty="0" smtClean="0"/>
              <a:t>Waivers </a:t>
            </a:r>
            <a:r>
              <a:rPr lang="en-US" sz="1600" dirty="0"/>
              <a:t>for Emergency Research</a:t>
            </a:r>
          </a:p>
          <a:p>
            <a:pPr lvl="1">
              <a:lnSpc>
                <a:spcPct val="120000"/>
              </a:lnSpc>
            </a:pPr>
            <a:r>
              <a:rPr lang="en-US" sz="1600" dirty="0"/>
              <a:t>The Final </a:t>
            </a:r>
            <a:r>
              <a:rPr lang="en-US" sz="1600" dirty="0" smtClean="0"/>
              <a:t>Rule </a:t>
            </a:r>
            <a:r>
              <a:rPr lang="en-US" sz="1400" dirty="0" smtClean="0"/>
              <a:t>(</a:t>
            </a:r>
            <a:r>
              <a:rPr lang="en-US" sz="1400" dirty="0"/>
              <a:t>21 </a:t>
            </a:r>
            <a:r>
              <a:rPr lang="en-US" sz="1400" dirty="0" smtClean="0"/>
              <a:t>CFR, Subpart B, - 50.24)</a:t>
            </a:r>
            <a:endParaRPr lang="en-US" sz="2800" dirty="0"/>
          </a:p>
          <a:p>
            <a:pPr lvl="2">
              <a:lnSpc>
                <a:spcPct val="120000"/>
              </a:lnSpc>
            </a:pPr>
            <a:r>
              <a:rPr lang="en-US" sz="1400" dirty="0"/>
              <a:t>Community </a:t>
            </a:r>
            <a:r>
              <a:rPr lang="en-US" sz="1400" dirty="0" smtClean="0"/>
              <a:t>oversight and notice</a:t>
            </a:r>
            <a:endParaRPr lang="en-US" sz="1400" dirty="0"/>
          </a:p>
          <a:p>
            <a:pPr>
              <a:lnSpc>
                <a:spcPct val="120000"/>
              </a:lnSpc>
            </a:pPr>
            <a:r>
              <a:rPr lang="en-US" sz="1600" dirty="0"/>
              <a:t>Pediatric Assent</a:t>
            </a:r>
          </a:p>
          <a:p>
            <a:pPr lvl="1">
              <a:lnSpc>
                <a:spcPct val="120000"/>
              </a:lnSpc>
            </a:pPr>
            <a:r>
              <a:rPr lang="en-US" sz="1600" dirty="0"/>
              <a:t>The Common </a:t>
            </a:r>
            <a:r>
              <a:rPr lang="en-US" sz="1600" dirty="0" smtClean="0"/>
              <a:t>Rule </a:t>
            </a:r>
            <a:r>
              <a:rPr lang="en-US" sz="1400" dirty="0"/>
              <a:t>(45 CFR,</a:t>
            </a:r>
            <a:r>
              <a:rPr lang="en-US" sz="1800" i="1" dirty="0"/>
              <a:t> </a:t>
            </a:r>
            <a:r>
              <a:rPr lang="en-US" sz="1400" dirty="0"/>
              <a:t>Subpart D - 46.408a)</a:t>
            </a:r>
            <a:endParaRPr lang="en-US" sz="1800" dirty="0"/>
          </a:p>
          <a:p>
            <a:pPr lvl="1">
              <a:lnSpc>
                <a:spcPct val="120000"/>
              </a:lnSpc>
            </a:pPr>
            <a:r>
              <a:rPr lang="en-US" sz="1600" dirty="0"/>
              <a:t>Rule of “7s”</a:t>
            </a:r>
          </a:p>
        </p:txBody>
      </p:sp>
    </p:spTree>
    <p:extLst>
      <p:ext uri="{BB962C8B-B14F-4D97-AF65-F5344CB8AC3E}">
        <p14:creationId xmlns:p14="http://schemas.microsoft.com/office/powerpoint/2010/main" val="114343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6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7">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67">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sz="3600" dirty="0"/>
              <a:t>A Big Responsibility</a:t>
            </a:r>
          </a:p>
        </p:txBody>
      </p:sp>
      <p:sp>
        <p:nvSpPr>
          <p:cNvPr id="17411" name="Rectangle 3"/>
          <p:cNvSpPr>
            <a:spLocks noGrp="1" noChangeArrowheads="1"/>
          </p:cNvSpPr>
          <p:nvPr>
            <p:ph idx="1"/>
          </p:nvPr>
        </p:nvSpPr>
        <p:spPr/>
        <p:txBody>
          <a:bodyPr>
            <a:normAutofit/>
          </a:bodyPr>
          <a:lstStyle/>
          <a:p>
            <a:pPr marL="0" indent="0">
              <a:buNone/>
            </a:pPr>
            <a:r>
              <a:rPr lang="en-US" sz="2800" dirty="0"/>
              <a:t>“A far more dependable safeguard than consent is the presence of a truly responsible investigator[, practitioner, coordinator, and team members].”</a:t>
            </a:r>
          </a:p>
          <a:p>
            <a:pPr marL="0" indent="0" algn="r">
              <a:buNone/>
            </a:pPr>
            <a:r>
              <a:rPr lang="en-US" sz="1600" i="1" dirty="0"/>
              <a:t>–Henry Beecher, MD</a:t>
            </a:r>
          </a:p>
          <a:p>
            <a:pPr marL="0" indent="0">
              <a:buNone/>
            </a:pPr>
            <a:endParaRPr lang="en-US" sz="2400" i="1" dirty="0"/>
          </a:p>
          <a:p>
            <a:pPr marL="0" indent="0">
              <a:buNone/>
            </a:pPr>
            <a:endParaRPr lang="en-US" sz="2400" i="1" dirty="0"/>
          </a:p>
          <a:p>
            <a:pPr marL="0" indent="0" algn="ctr">
              <a:buNone/>
            </a:pPr>
            <a:endParaRPr lang="en-US" sz="2400" i="1" dirty="0"/>
          </a:p>
          <a:p>
            <a:pPr marL="0" indent="0" algn="ctr">
              <a:buNone/>
            </a:pPr>
            <a:endParaRPr lang="en-US" sz="2400" i="1" dirty="0"/>
          </a:p>
          <a:p>
            <a:pPr marL="0" indent="0" algn="ctr">
              <a:buNone/>
            </a:pPr>
            <a:endParaRPr lang="en-US" sz="2400" i="1" dirty="0" smtClean="0"/>
          </a:p>
          <a:p>
            <a:pPr marL="0" indent="0" algn="ctr">
              <a:buNone/>
            </a:pPr>
            <a:r>
              <a:rPr lang="en-US" sz="2400" i="1" dirty="0" smtClean="0"/>
              <a:t>But </a:t>
            </a:r>
            <a:r>
              <a:rPr lang="en-US" sz="2400" i="1" dirty="0"/>
              <a:t>even fully responsible practitioners/investigators/teams face difficult decisions when lines are unclear or values conflict.</a:t>
            </a:r>
          </a:p>
        </p:txBody>
      </p:sp>
      <p:pic>
        <p:nvPicPr>
          <p:cNvPr id="1026" name="Picture 2" descr="http://stemcellbioethics.wikischolars.columbia.edu/file/view/BeecherHarvard125x209.jpg/350462736/BeecherHarvard125x209.jpg"/>
          <p:cNvPicPr>
            <a:picLocks noChangeAspect="1" noChangeArrowheads="1"/>
          </p:cNvPicPr>
          <p:nvPr/>
        </p:nvPicPr>
        <p:blipFill rotWithShape="1">
          <a:blip r:embed="rId2">
            <a:extLst>
              <a:ext uri="{28A0092B-C50C-407E-A947-70E740481C1C}">
                <a14:useLocalDpi xmlns:a14="http://schemas.microsoft.com/office/drawing/2010/main" val="0"/>
              </a:ext>
            </a:extLst>
          </a:blip>
          <a:srcRect b="30803"/>
          <a:stretch/>
        </p:blipFill>
        <p:spPr bwMode="auto">
          <a:xfrm>
            <a:off x="4377309" y="2895600"/>
            <a:ext cx="2065780" cy="239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Clinical Research v.</a:t>
            </a:r>
            <a:br>
              <a:rPr lang="en-US" dirty="0" smtClean="0"/>
            </a:br>
            <a:r>
              <a:rPr lang="en-US" dirty="0" smtClean="0"/>
              <a:t>Clinical Practice</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5033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eaLnBrk="1" hangingPunct="1"/>
            <a:r>
              <a:rPr lang="en-US" sz="3600" dirty="0"/>
              <a:t>Conflicting Roles:</a:t>
            </a:r>
            <a:br>
              <a:rPr lang="en-US" sz="3600" dirty="0"/>
            </a:br>
            <a:r>
              <a:rPr lang="en-US" sz="3600" dirty="0"/>
              <a:t>Clinician or Researcher?</a:t>
            </a:r>
          </a:p>
        </p:txBody>
      </p:sp>
      <p:sp>
        <p:nvSpPr>
          <p:cNvPr id="22531" name="Rectangle 3"/>
          <p:cNvSpPr>
            <a:spLocks noGrp="1" noChangeArrowheads="1"/>
          </p:cNvSpPr>
          <p:nvPr>
            <p:ph idx="1"/>
          </p:nvPr>
        </p:nvSpPr>
        <p:spPr/>
        <p:txBody>
          <a:bodyPr>
            <a:normAutofit/>
          </a:bodyPr>
          <a:lstStyle/>
          <a:p>
            <a:pPr eaLnBrk="1" hangingPunct="1"/>
            <a:r>
              <a:rPr lang="en-US" dirty="0"/>
              <a:t>Goals of medical care and of research are different</a:t>
            </a:r>
          </a:p>
          <a:p>
            <a:pPr eaLnBrk="1" hangingPunct="1"/>
            <a:r>
              <a:rPr lang="en-US" dirty="0"/>
              <a:t>Roles of clinician and of investigator are different</a:t>
            </a:r>
          </a:p>
          <a:p>
            <a:pPr eaLnBrk="1" hangingPunct="1"/>
            <a:r>
              <a:rPr lang="en-US" dirty="0"/>
              <a:t>Potential conflicts of interest arise when investigator and clinician are the same</a:t>
            </a:r>
          </a:p>
        </p:txBody>
      </p:sp>
      <p:sp>
        <p:nvSpPr>
          <p:cNvPr id="38914" name="AutoShape 2" descr="data:image/jpeg;base64,/9j/4AAQSkZJRgABAQAAAQABAAD/2wBDAAkGBwgHBgkIBwgKCgkLDRYPDQwMDRsUFRAWIB0iIiAdHx8kKDQsJCYxJx8fLT0tMTU3Ojo6Iys/RD84QzQ5Ojf/2wBDAQoKCg0MDRoPDxo3JR8lNzc3Nzc3Nzc3Nzc3Nzc3Nzc3Nzc3Nzc3Nzc3Nzc3Nzc3Nzc3Nzc3Nzc3Nzc3Nzc3Nzf/wAARCACDAMYDASIAAhEBAxEB/8QAHAAAAAcBAQAAAAAAAAAAAAAAAAIDBAUGBwEI/8QAPRAAAgEDAgMHAgQEBQIHAAAAAQIDAAQRBSEGEjEHE0FRYXGBIpEUIzKhFUJSsSRigsHR4fEWJTNTY3Ky/8QAGAEBAQEBAQAAAAAAAAAAAAAAAQACAwT/xAAeEQEBAQEBAQEAAwEAAAAAAAAAARECITESA0FRE//aAAwDAQACEQMRAD8A0bP0oeXHr8Uqu4HtXJ0HKMeABrsSErWHMjKSrbeVF5m5xkeFLyx/WM0QLg1EGGNhXAu29GxvvRsVJxVwm1NNb1BdK0a91ByoW3iLgONiR0HySKkguVzVV4u5dT1XR+HccyTS/i7oHwij3H3YD7UUSLBo0l3LpdpJqAT8W8KtN3a4UMd9h4U95Sd6JzbnBxRRNjIO5qJcDb9VJEjOSMiuqCV32zRJQc7EY9+lVTrMM4AojN0qK0HWoNdinuLWGZIIp2hjlfBWfl2LJjqualWAwDkUJ0E+FFlbA3oA71yYZG2T7VISMZFPY0yAc00gGRk7YpzHIQBimIdgM+1EI3pVFaQ9etH7g+OKUbP4Um/SnToAMeNJFfipGUqHGTUXdpzHapqYE4FMLpAAakqmoREvscb0KX1H9XzQrGJdZjygDrsKKmR40tKoPhScrw28Mk9xKkUMSl5JHOFVR1JNbRCWdVfG5oRzoxH+9VnQeJJeMtTu4eGbNBZ2oHPe3hKhiegVBv0BO5FWeLRdSQH8S1ow/wDiLD+9BwuwQ+XuKCqPMGmz8yEAbilUcBfXyq0HHRTj/oKqPCZOrazrGvMpMby/hLU+cSdSPQnFOuN9c/hGhNFAGOoXuYbZFO+/6m+AfuQPGpDQeC7jTdGt7Ua9fxSKvMwhWIIpO5ABQ7Z88mq7TJ4koVBzsT71zChugo/cS2PdxXN0s7SEhHKBGOBncDY+4xSJYHJOagU58giqdxTfy6vqP/hbSpSjuofUp1yfw8Jx9GfB3H2BNSXFOuHRrKOO0jE+p3jdzZW/XmkPif8AKOpPpReG9A/gti0cs7XV9Mxlu7o9ZpDvn2HQelRh/p1rFZ2sNtaoI4YUCpGowAKe92W6A0nGhU7ggUuWKnagUFix1OPioDiy4mlNpoWmzPFfai28sfWCFN3kz4Zxyj1NTN3dw2dtNdXcojhgQySOTjCjqageELW4ufxPEWoxlLvUcdzGwwYLYZMae+CWPqaksMcfKqqCcAY38fenCpuuaTjPnTheimmIpLcW9qYYpHRJJyViUtguQMkAeO1GyWPWq/KzXnGyw4PdabY94xPQyStgfIVT96sK7+npTCDoOXekpgoH00s4AUMc48aavNDz8pljB8AWFQJSDbpUDrt9+Ce1iWPvJbqcRIpbGNiSfgCrDOCo6GqbJ/5hxZO/WLTIO6Uk7GWTdvkKB96zUQvgC5yT1oV3Ucc/zQoS/SqBjbrWW9tWuPHBbcP2snKJV7+85epTJCKfQkE/6RWsTJ9Yxj1z41597Q7r8dxtqrjdI5FhU+ioB/fNXdyNcetA7ALcJw9qc5A5pb3GQPBUUf3zWnzY7t8H+U/2rM+yCO4j4HiFo8aSTXc7ZcHBHPy5269KtzJqTWiRC/gNzC/5jcrcjeQxnP71ueRW+orQtQTU9GtblcFiXjkx4MjFT/ankrHGUGfaq1wZKLe44g0pipNnqkhGP6ZAH6e/NU3q17HpumXeoT7JawtIfXA/5oZZ1r+pLq/aTp9kW5ooLuK1QHp9LCSQj5Cr8VsFrxPpFzcyW0d2vfRKWdWBHKB1OawbhzS7iLinhnVrydAL1pZSOhDlXb9z/tWvTX577u5LFZeaLkYiP9YPtv7061biH7TOJrexl4W1Szu0ktBqGZHR/pKFCCfbBJ+KsurX9tpNhc39+4S1tlLSMfEenmT0ArF+2m+t21Oy0mzgjhjtIC8kUQwqyOdtvMAfvUpBxO/GWvcO6VLbO9rbd3JNC2wkdUPM7egPLgetFOLdwnp13qOoScTazGY7u6Tks7ZulpBnYAf1NgEn1xR4bO6411jVrX+KXVhpGmTC2AsX5JLiXlDOWYg4AzgAVJcX68vD3Dd7qWxljTkgXGzSNso++/xVP7IuI00fh921CK4mN3dyu0yIW+rO+ceeCahn9rLNwLcaBbTahoGu6pJcwRs4tr2fvYpsb8rZGRnGMipPQNXt9f0az1WzwI7hMlCf0N0ZT7Gnmp8S2LxXVlCXa67hmCFCAQVO+cY6VjvZXxUmjcN6vBcr3htzFLZRLu0kkn0cgHqwU/Jq8X2L3xARxDr0HDkQ5rC35bnVT5jOY4vkjJ9BVivbtopLeztIRPe3AYxQc4QBVxzMx8FGQOh3IxTDhHR5tL0wfjW59Ru3NxeydeaZuo9l6D2qN4O1xNV7SOIm51FtYwR2sJJ2PK7BiPds/YUD6nJE4kgQyPpVhMqgkxw3jBz6LzLgn3xT7RtRs9b06G+sJC0TnlYEYaNhsysPAjxFT3eLjPMMe9YRpnEb8McT8V6YqnubuSdoQu+LjP0ke4OP9Iq6v5ONG4Pc3sepauxJ/HXjlCf6E+hcemxNWWKMnBphw/pg0zR7CwRQot4Ejx7Cneq6jbaNpV1qF4xWC2jMjkddh0HqaZ5B9pqlzBfcQT6XzBxZQJLOnmzk8oPsFJx6ipObT7SaB4JLeIxuCpXkGCKx7sr1bUtU1/iTUYjF+Kve5kcPkqgywA29MD4rUlm1N2hMc1pgrmQMp658MGqdbD8Zzw1xsllqWo6FrEn0WbSi1mckkhCfoY+wGKluHoHj0RLiZSJ712upc7nL7j7DArKuP0/C8aa+OUKyXBdSfEuq4OPv9q1bhbXY+JOHbe9XlFwqBLlF25JAN8eh6isy+qww1P8A9T5oUpqeO8+aFDOL/f3EVrbzXU2e6hjaRz6AZry/c3cl3LJe3BCSTyNK7EbKWOSfjNbv2t6jJa8KnTrSJ5bzVJltYYoxlmB3bHwMfNMeCOy+0sIo7ziGNLq9/UsBJMUPlt/Mffarvm9WY1zMixcOWFtZaFpFvYuGtkt+VZEOQ2dy2TvuST80eWwledHeZBFG2W5IwM/fP3qxdynIE5FCjoAOldEKA5C7+tdc8WMP4G1uG/7SuJ1iOY7w80XqIjy/2NWLtGlWSwsdBFxFbzaxcBA7nCrGmGYk+HQD5q5XPCOkSa3FrUNqtvqMYYGaH6e8BGCHHQ/3ri2DS35nK27co5FMtqWOPR87Dr4UWJWOG+BpG4i/i2s93LBZKsGlwhuYBAMd4fDJ8BV3GlWyOzqCM9VHSj6ZZQadbC2tY1igjwEiX9KDyHp6VzUL+C17uJp4knnJWFGcAuQMnA6n4pkkiYZ2w6Tw9Y8QiXTzLFfsDNe/WWiGeh36OSOg8OvUVMdkGli0Oqi/s5LbVkdFZZhhhCwyuB5E53HXFWeXhnR7O5XUdStbF4YZhO93eEpIrA5LO+eV/nHQUy4p7V+H7KVYtIVdUuCwEksYxGiZ3+rxOM4ArEn9n6pfbpq4kvrLRIyeS3UXM5/ztkL9hk/6hUt2VvbTcJCKAmW5hZ1miJGeYuSCPQqRURovBGq9ovEV5xDe89jpF1MWjkdfzJUGyhB4fSP1dPKtr0XhnSdE06Ow060SKBN8/wAzHzJ6k1rFfmIXVdUi0bQrvUdVkEKLCwAOAztykADzJ2FYn2Z2YbiDT7VjGjvKkhd9yCmWwvqdxWxdrGrWWkcKT2zxxST3qGKFJFD483wfLP3NUfROzrXtLk4e4hgYSus0c1zZheWSJW2ON/qwp3HXr1rFl3FPjTNZv00nRr7UZP02tu8m3oNv3xWT9jUS3Wsaol0x55IFlcq2Gzzktj0yf3rRO0axvNY4cGlaOBJNqE6Rqw/SqA8zFj5YGPei8Fdmllw7JFfTXM0+pqpUzByqAHqAgOCPfNNltEniZt4NPkNvtI3Lnuysp39/+tYfxrzadxzrcto0feQXIaE/qAYhSAfXNejordYkVcDY5zisb4m4Jtda1nU7LhqNIL1Je9PPK3IcAc2eu5ZuvpV1zcMaro+oJrGl2eowH8u5hWRfTPX99qy7tx4gEk9tw9AxKxYuLoKep35FP7t8CpzstvrjRNI1PRtfiktZ9KJuOSX/ANlsnIPQrkHcVTOEeFLrtD1i713UzLBp087SSOuzSHoI1PoAAT6edZ6u8yKT0z7Hru9g4skjs7Oe4t7iHurkxL9Mfirk9BjfbrvW9WtnyIuSzMDnfpRtH0iw0WyS00u1jt7df5EXGfU+Z9TSuo3H4WymmB+pUPL6nwrc5yK+1557SLbV9S4m1S/NrLPa203dGeCLKRqoHKpxucZYk+tRnZrxEdF4gFvM4Flf4jk8lb+Vvvt816F4aMU+ntMkheOU4ZGQDDDIb3yfOsR7ZuGrDTdbgl0NUjedXkuII2wEYEYYDwzvt6ZonK3zF81VSJB0+KFQnCusjXuHbWd25rmECG4335gOp9xQq2MYiOMOO/4jx3Y6lpmGs9IP5AY4EzE/U3oCNh81sPDfGOia/CDZXsYnxl7aVgsie4Ph615ft8M+++2aUu0EkqEYHJup8RXOfyWXXXPHrwMCMqc+1dzXkqG+1KMEQ6nfIP8ALdyKP2auS6pqvKFfVtRIPXN5Kf25q3/1g/L07xTrEWkaFfXglj72KFmjQuAWbGwH3rPuBp5dPvNJt1uZTc3sct7cxNKSXBwAvKfDfm28d6y7hWyuNU1uOMs85dwhaVy2F6nc+1OtS4oey7Qo9dtEBWwmEKxqc80S5UgfBNG/roWJftmuNX03i2KX+IXttDdW6uFgnZAMMQdgcZxVEn1q8eSKdLu47yFuaAvMzsh8wSdjWpdud3BNe8Katbww31pJFI6q5ykyHkYA+4zUFxw+lRaHY3HDtvozaffMR+XYhJ4+Xcq0hJPXG2BXToxM6hxFccQ9nOoa7fzh5Yf8GbNR9CSMQoY+ezc3T5rJ4FKH3GB6+tOU1a5h0mfSonxazzJPKo/mZelNYZMjDDAHT2rF+GRr/Zt2o6VoXD9vpGuC6U25bu50j505Cchdt9var/pvabwpqtzDaWOoM9zMwWKMwupY/IrzBIccwBOFbb1FWHUOHdS0uws5JNNukuF/xEk8cbkxpnKAuNgfHY7VqXwWN14l4asNX1SLWtcUrFZMsit35ChFPMVZDt1HUHeovWO2fQIIGXRobjUJyPoHIYowfMlt8ewNZ3D2i3d9wteafqly73kdvyWs2eYyknBLeqjx8fSqUYlRQFHKAB81nrrFJ/rZuzXtD0u2gvrbiDUBbSzXbzxPKD3eH3Kg+GCTsa0u04m0G7UNa6zp8o/yXKH/AHrygnMTkEgjr60Vgr7uqtj+oZon8mNfl66/iunuwSK9tnlP6Y0lUs3sM1Fabp1jpMl/rMMc5aeMySndsYJJAB3z6V5u4TuZdO1+2u7LkSSMnqgIIIwQR5YreuBOPLDiZfwMqC2v15v8OWJWZAccyE9RjqOo/etzuVizFE437QrXXrWUaRZsiPbyW7Ty7O8bgZAA6DYH3qrcLcda5w1AbfT7hDalywt5owyAk5JHQgn3pvxNBZWGu6lZ2BxaxTukI9Af0j2OR8VAZIOCMfUa4ddXW5NjUY+2nWABzabYufH62X/mr1wLxa3GFi73UkdpdRSkd3AxyB4ZJGDmvOaZJ+kZ9Ku2kaxPwvw7Y3Nsq/i7m6EqqTsyKd/gjatc93fRYuPbLrWqaPc6TbaPeTW0M6TG4MB5Q7ArjJx4ZJ286yWW7kPNLNIZHZt3ckk+pJrX+OdW0riXs7tNVtBvJcLyhv1Rv0dTWKX0bIyrL+VHvgjcN7U9e9CTxP8ACuuR6PeXMy80ltcL9Spvhwdj9iftQqqIJYmLWsoKt5UK3jNPkPKOboc528qOjF98b0ixAIyRvtRkUtuA336153UtzkE7BgfDyqU4cj0+5uXgvOZpbiOSGElAUXKHDZzkMCBiofkIH6sAg5zvW59nHZ7YaVb2GvXjm6vpYlkQOPog5hn6R4tjxNb452i3Fc4L4O1y30W51JbJLeeS3ItYp5QjMzLjPjj5rJ7+3ntruaG5BjnicpMrYyrg7gnoT616p4w4W0zifS2ttVikkEal4ykjLytjrscH5ryrcriSRAASpK58djg10snI5Ivd3MixQy3E0kEBPdRNISseevKPDPpQaaRrZo8kR8/Py+ZxjP2oEZJGOgowjzhRVemsNgpAyOnlR4wW2zgil3g5VYFh502wB9R6+FMupNcMiI6/Zfi41kjL7hhkDbYn2O9bD2qahpr8LNLZ6m4ukVY41sroIJC2AVdM4ZeuxFYUrd8nKNmJwc0k5BwAPpQYX2qjNmpK+guI5PxNzu8m8uwAU5wBtt4eFIRSF2y3QbVyV+8trNBJzd2jDlAP0ZYnBP77UXlyuBsKz1jUPISGZRvkjII8/Gk3RhI/Kc4JOD4ihE7LgYBx09KNzd7PHGiNI/hEmSzegA3rlPqSdraNYxvNIcTd0SYuXdCTgA+43rmkaxPo97ZajboO/s5C8fP+knBGD49CabgiHT3WZ5Ip2cMilTuQdwfLbPzTViZlJY+Oar5RDnvWclnfmkJ5iW3LN4n5NIXPL35KAqCM49fGkem3zvTzSbNtU1WxsQSGuZlj5vIHr+2apPScaNZfjjMO+jiEahhzH6pGJwFX+58hTvi6VBqMVnGv02UKxEkYycAnP3rZtB4G4ftdHgf8GJHiLsXLsGOCeuDv9jWOcXGNtSbu4mjkLv3iytzSphsAMfMjBPxWrzjO7UXa6m9tFLahpFtpHDmLP08wGAce1JXc4MZdyGXPTrj2pFrV5QeTGQMgMcE+1MrwGJ+7QkgqDv8AvVzzppG7iImJi3RhkEUKTWd415MAgdM+FCvR6wk2cls9TRg5GMnf06UnlgMY+aIGOK82OhZ258pkrkEbVqcnbNcQwW1tp2iIscUQj/PnwTgeAUGsoDE4wM4O9O7KITTDyH/atS/kdSVe9U7TeI7i3kxcxwRToUSOGPHJ54Y7k1njYVgTzEknc7k1Y+K4RBBo6Ly5a2Z2I8cvgfsDVebmDZY7DptRbdMhLZidvcmuhuRSBj3pxIA9ukoHK0bd2/22P+3xTZNzg4wf2pwuO/PITnI9qbyAKTsADS4Xdv6eYAGjNGME7HBrUsiIKoUfTnnO2c10oMZJOcUo0eFyPP8AvXFyqnx2PWnQ6o3IA28KUUkqMAbdTSRYhvjNLwH6ztsQNqx0nAxDDO3xWl9lutaFpsVulxPFFfF5HlknwmCRhQrHyX96zmVRjJFJfUM4XPgB51mX/DZrYe1bWOGbnTZba0ijuNXn7uMXUaA8qKwYkvvt4dc71lAtiCDkMMEkHb4pS5thaTzwbZiyhx0yKUJwFPmRR1dEmEbm2UycwK45PDamsM8kMscsDtHIhyjKcMD5ipIIfw7AfVy5AI8sVb1h0247OX1KS2tWu0t2iHNGOcOGKA+/jVz6rRuBuNNTgt7uz1HWJ0gFs7WzsiMyS+G5GcZ86pcU80m9xyzSkszMRuWJyx9d6fzwrZ8IwTYXvru7KBs792FJI++KaWaK8PMzKpz47ZqtokHeNLm3CyADlyAB/aoTUYuWNZFGCpI2HhVggWAM4eZAFwSS4xv/ANqjZQAZAMMvMcHw61cW81IK7jEcikY5XUMPmhVq4blsoJz+MjViEZFLgYADA7fBH2oV6f2yhZ1KSMmc8pxnzrmNhRpzzF3/AKjzH3JpJcttXF0KtsPp64qR0xQqbZyd81GOxMgOKndGgM88QXBDuFOD5mgUrxpIRrccA3W3s4ItvA4yf71X3Y9SdtqkuIrvvOItSkP1gTlRjwCgD/aojmJ5s9MU56odpKSk0eQedCcMdsjfp96bpglT6b12BxHNFJv9O/XG1cdeWVgpwozjfNJdVScE+fQUryDkbfFETLRgAkUscNkEY9q51Gzt+X7USRgQ3TPKaWYbYAzjbekNioGMDHj1rpEBOWUjx/4pzEPzB/8AWm4B+g43G1OYjh1I8RR3fEcyR/lkgb0TSVEur2kbA8rTAsPMDc/2pwoIVT4Y6UTSx3c9zdFc/hoJHG/8xHKP/wBVz4qcybh7ibmLd7I7/ck0oG/JhbmwQRRIgqqeUYGcVwZFuGA/S9VBzECvMp6VJwSkcH3FqT9LaosaqPIp3hOfcVGYImyTs4FIifusxlmALiTkzt0IPzRzRZqX4njjt7TR7SN+YJbtM+R0Ltt+wqFQAwEn+SQU7128j1DVJJbbIt1RI4gRg8qqBv8AOaaQBhBLzHqRkVWtOxxh2mG2ShIyKISOdgOhJx8jNLWw/wAYvNsHBBpsfpZVHUH/AKVT4Kj7xyuOUgHOCfOhRb5RznPXmoV6uM/LOHMv6gPWhgBzjzFChXFsP5gPU123lkhkWSJyjq4ww8KFCqM112MkkjucszEknxNIyD9PrihQphcYkLkdc0dfrHM25PU0KFJLxbIAPOlEHX3oUK436oSbqfc0mqqYskb0KFdIq4g3T3p2qLhtulChWekdBRyHbpTGYlJZEUkK+zAHr40KFZ5R1BuWH+alHAFu2P66FCpHMgHdRnG9MLpR3ucfyihQoghOLpTu3AME2R4UKFZ6NdjH5sZ8eYU2ulUTNgY/OYfuaFCtcqrtw/wpompWazXtmZZDvnvpB+wahQoV6eb4H//Z"/>
          <p:cNvSpPr>
            <a:spLocks noChangeAspect="1" noChangeArrowheads="1"/>
          </p:cNvSpPr>
          <p:nvPr/>
        </p:nvSpPr>
        <p:spPr bwMode="auto">
          <a:xfrm>
            <a:off x="1587501" y="-552450"/>
            <a:ext cx="1704975" cy="1133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data:image/jpeg;base64,/9j/4AAQSkZJRgABAQAAAQABAAD/2wBDAAkGBwgHBgkIBwgKCgkLDRYPDQwMDRsUFRAWIB0iIiAdHx8kKDQsJCYxJx8fLT0tMTU3Ojo6Iys/RD84QzQ5Ojf/2wBDAQoKCg0MDRoPDxo3JR8lNzc3Nzc3Nzc3Nzc3Nzc3Nzc3Nzc3Nzc3Nzc3Nzc3Nzc3Nzc3Nzc3Nzc3Nzc3Nzc3Nzf/wAARCACDAMYDASIAAhEBAxEB/8QAHAAAAAcBAQAAAAAAAAAAAAAAAAIDBAUGBwEI/8QAPRAAAgEDAgMHAgQEBQIHAAAAAQIDAAQRBSEGEjEHE0FRYXGBIpEUIzKhFUJSsSRigsHR4fEWJTNTY3Ky/8QAGAEBAQEBAQAAAAAAAAAAAAAAAQACAwT/xAAeEQEBAQEBAQEAAwEAAAAAAAAAARECITESA0FRE//aAAwDAQACEQMRAD8A0bP0oeXHr8Uqu4HtXJ0HKMeABrsSErWHMjKSrbeVF5m5xkeFLyx/WM0QLg1EGGNhXAu29GxvvRsVJxVwm1NNb1BdK0a91ByoW3iLgONiR0HySKkguVzVV4u5dT1XR+HccyTS/i7oHwij3H3YD7UUSLBo0l3LpdpJqAT8W8KtN3a4UMd9h4U95Sd6JzbnBxRRNjIO5qJcDb9VJEjOSMiuqCV32zRJQc7EY9+lVTrMM4AojN0qK0HWoNdinuLWGZIIp2hjlfBWfl2LJjqualWAwDkUJ0E+FFlbA3oA71yYZG2T7VISMZFPY0yAc00gGRk7YpzHIQBimIdgM+1EI3pVFaQ9etH7g+OKUbP4Um/SnToAMeNJFfipGUqHGTUXdpzHapqYE4FMLpAAakqmoREvscb0KX1H9XzQrGJdZjygDrsKKmR40tKoPhScrw28Mk9xKkUMSl5JHOFVR1JNbRCWdVfG5oRzoxH+9VnQeJJeMtTu4eGbNBZ2oHPe3hKhiegVBv0BO5FWeLRdSQH8S1ow/wDiLD+9BwuwQ+XuKCqPMGmz8yEAbilUcBfXyq0HHRTj/oKqPCZOrazrGvMpMby/hLU+cSdSPQnFOuN9c/hGhNFAGOoXuYbZFO+/6m+AfuQPGpDQeC7jTdGt7Ua9fxSKvMwhWIIpO5ABQ7Z88mq7TJ4koVBzsT71zChugo/cS2PdxXN0s7SEhHKBGOBncDY+4xSJYHJOagU58giqdxTfy6vqP/hbSpSjuofUp1yfw8Jx9GfB3H2BNSXFOuHRrKOO0jE+p3jdzZW/XmkPif8AKOpPpReG9A/gti0cs7XV9Mxlu7o9ZpDvn2HQelRh/p1rFZ2sNtaoI4YUCpGowAKe92W6A0nGhU7ggUuWKnagUFix1OPioDiy4mlNpoWmzPFfai28sfWCFN3kz4Zxyj1NTN3dw2dtNdXcojhgQySOTjCjqageELW4ufxPEWoxlLvUcdzGwwYLYZMae+CWPqaksMcfKqqCcAY38fenCpuuaTjPnTheimmIpLcW9qYYpHRJJyViUtguQMkAeO1GyWPWq/KzXnGyw4PdabY94xPQyStgfIVT96sK7+npTCDoOXekpgoH00s4AUMc48aavNDz8pljB8AWFQJSDbpUDrt9+Ce1iWPvJbqcRIpbGNiSfgCrDOCo6GqbJ/5hxZO/WLTIO6Uk7GWTdvkKB96zUQvgC5yT1oV3Ucc/zQoS/SqBjbrWW9tWuPHBbcP2snKJV7+85epTJCKfQkE/6RWsTJ9Yxj1z41597Q7r8dxtqrjdI5FhU+ioB/fNXdyNcetA7ALcJw9qc5A5pb3GQPBUUf3zWnzY7t8H+U/2rM+yCO4j4HiFo8aSTXc7ZcHBHPy5269KtzJqTWiRC/gNzC/5jcrcjeQxnP71ueRW+orQtQTU9GtblcFiXjkx4MjFT/ankrHGUGfaq1wZKLe44g0pipNnqkhGP6ZAH6e/NU3q17HpumXeoT7JawtIfXA/5oZZ1r+pLq/aTp9kW5ooLuK1QHp9LCSQj5Cr8VsFrxPpFzcyW0d2vfRKWdWBHKB1OawbhzS7iLinhnVrydAL1pZSOhDlXb9z/tWvTX577u5LFZeaLkYiP9YPtv7061biH7TOJrexl4W1Szu0ktBqGZHR/pKFCCfbBJ+KsurX9tpNhc39+4S1tlLSMfEenmT0ArF+2m+t21Oy0mzgjhjtIC8kUQwqyOdtvMAfvUpBxO/GWvcO6VLbO9rbd3JNC2wkdUPM7egPLgetFOLdwnp13qOoScTazGY7u6Tks7ZulpBnYAf1NgEn1xR4bO6411jVrX+KXVhpGmTC2AsX5JLiXlDOWYg4AzgAVJcX68vD3Dd7qWxljTkgXGzSNso++/xVP7IuI00fh921CK4mN3dyu0yIW+rO+ceeCahn9rLNwLcaBbTahoGu6pJcwRs4tr2fvYpsb8rZGRnGMipPQNXt9f0az1WzwI7hMlCf0N0ZT7Gnmp8S2LxXVlCXa67hmCFCAQVO+cY6VjvZXxUmjcN6vBcr3htzFLZRLu0kkn0cgHqwU/Jq8X2L3xARxDr0HDkQ5rC35bnVT5jOY4vkjJ9BVivbtopLeztIRPe3AYxQc4QBVxzMx8FGQOh3IxTDhHR5tL0wfjW59Ru3NxeydeaZuo9l6D2qN4O1xNV7SOIm51FtYwR2sJJ2PK7BiPds/YUD6nJE4kgQyPpVhMqgkxw3jBz6LzLgn3xT7RtRs9b06G+sJC0TnlYEYaNhsysPAjxFT3eLjPMMe9YRpnEb8McT8V6YqnubuSdoQu+LjP0ke4OP9Iq6v5ONG4Pc3sepauxJ/HXjlCf6E+hcemxNWWKMnBphw/pg0zR7CwRQot4Ejx7Cneq6jbaNpV1qF4xWC2jMjkddh0HqaZ5B9pqlzBfcQT6XzBxZQJLOnmzk8oPsFJx6ipObT7SaB4JLeIxuCpXkGCKx7sr1bUtU1/iTUYjF+Kve5kcPkqgywA29MD4rUlm1N2hMc1pgrmQMp658MGqdbD8Zzw1xsllqWo6FrEn0WbSi1mckkhCfoY+wGKluHoHj0RLiZSJ712upc7nL7j7DArKuP0/C8aa+OUKyXBdSfEuq4OPv9q1bhbXY+JOHbe9XlFwqBLlF25JAN8eh6isy+qww1P8A9T5oUpqeO8+aFDOL/f3EVrbzXU2e6hjaRz6AZry/c3cl3LJe3BCSTyNK7EbKWOSfjNbv2t6jJa8KnTrSJ5bzVJltYYoxlmB3bHwMfNMeCOy+0sIo7ziGNLq9/UsBJMUPlt/Mffarvm9WY1zMixcOWFtZaFpFvYuGtkt+VZEOQ2dy2TvuST80eWwledHeZBFG2W5IwM/fP3qxdynIE5FCjoAOldEKA5C7+tdc8WMP4G1uG/7SuJ1iOY7w80XqIjy/2NWLtGlWSwsdBFxFbzaxcBA7nCrGmGYk+HQD5q5XPCOkSa3FrUNqtvqMYYGaH6e8BGCHHQ/3ri2DS35nK27co5FMtqWOPR87Dr4UWJWOG+BpG4i/i2s93LBZKsGlwhuYBAMd4fDJ8BV3GlWyOzqCM9VHSj6ZZQadbC2tY1igjwEiX9KDyHp6VzUL+C17uJp4knnJWFGcAuQMnA6n4pkkiYZ2w6Tw9Y8QiXTzLFfsDNe/WWiGeh36OSOg8OvUVMdkGli0Oqi/s5LbVkdFZZhhhCwyuB5E53HXFWeXhnR7O5XUdStbF4YZhO93eEpIrA5LO+eV/nHQUy4p7V+H7KVYtIVdUuCwEksYxGiZ3+rxOM4ArEn9n6pfbpq4kvrLRIyeS3UXM5/ztkL9hk/6hUt2VvbTcJCKAmW5hZ1miJGeYuSCPQqRURovBGq9ovEV5xDe89jpF1MWjkdfzJUGyhB4fSP1dPKtr0XhnSdE06Ow060SKBN8/wAzHzJ6k1rFfmIXVdUi0bQrvUdVkEKLCwAOAztykADzJ2FYn2Z2YbiDT7VjGjvKkhd9yCmWwvqdxWxdrGrWWkcKT2zxxST3qGKFJFD483wfLP3NUfROzrXtLk4e4hgYSus0c1zZheWSJW2ON/qwp3HXr1rFl3FPjTNZv00nRr7UZP02tu8m3oNv3xWT9jUS3Wsaol0x55IFlcq2Gzzktj0yf3rRO0axvNY4cGlaOBJNqE6Rqw/SqA8zFj5YGPei8Fdmllw7JFfTXM0+pqpUzByqAHqAgOCPfNNltEniZt4NPkNvtI3Lnuysp39/+tYfxrzadxzrcto0feQXIaE/qAYhSAfXNejordYkVcDY5zisb4m4Jtda1nU7LhqNIL1Je9PPK3IcAc2eu5ZuvpV1zcMaro+oJrGl2eowH8u5hWRfTPX99qy7tx4gEk9tw9AxKxYuLoKep35FP7t8CpzstvrjRNI1PRtfiktZ9KJuOSX/ANlsnIPQrkHcVTOEeFLrtD1i713UzLBp087SSOuzSHoI1PoAAT6edZ6u8yKT0z7Hru9g4skjs7Oe4t7iHurkxL9Mfirk9BjfbrvW9WtnyIuSzMDnfpRtH0iw0WyS00u1jt7df5EXGfU+Z9TSuo3H4WymmB+pUPL6nwrc5yK+1557SLbV9S4m1S/NrLPa203dGeCLKRqoHKpxucZYk+tRnZrxEdF4gFvM4Flf4jk8lb+Vvvt816F4aMU+ntMkheOU4ZGQDDDIb3yfOsR7ZuGrDTdbgl0NUjedXkuII2wEYEYYDwzvt6ZonK3zF81VSJB0+KFQnCusjXuHbWd25rmECG4335gOp9xQq2MYiOMOO/4jx3Y6lpmGs9IP5AY4EzE/U3oCNh81sPDfGOia/CDZXsYnxl7aVgsie4Ph615ft8M+++2aUu0EkqEYHJup8RXOfyWXXXPHrwMCMqc+1dzXkqG+1KMEQ6nfIP8ALdyKP2auS6pqvKFfVtRIPXN5Kf25q3/1g/L07xTrEWkaFfXglj72KFmjQuAWbGwH3rPuBp5dPvNJt1uZTc3sct7cxNKSXBwAvKfDfm28d6y7hWyuNU1uOMs85dwhaVy2F6nc+1OtS4oey7Qo9dtEBWwmEKxqc80S5UgfBNG/roWJftmuNX03i2KX+IXttDdW6uFgnZAMMQdgcZxVEn1q8eSKdLu47yFuaAvMzsh8wSdjWpdud3BNe8Katbww31pJFI6q5ykyHkYA+4zUFxw+lRaHY3HDtvozaffMR+XYhJ4+Xcq0hJPXG2BXToxM6hxFccQ9nOoa7fzh5Yf8GbNR9CSMQoY+ezc3T5rJ4FKH3GB6+tOU1a5h0mfSonxazzJPKo/mZelNYZMjDDAHT2rF+GRr/Zt2o6VoXD9vpGuC6U25bu50j505Cchdt9var/pvabwpqtzDaWOoM9zMwWKMwupY/IrzBIccwBOFbb1FWHUOHdS0uws5JNNukuF/xEk8cbkxpnKAuNgfHY7VqXwWN14l4asNX1SLWtcUrFZMsit35ChFPMVZDt1HUHeovWO2fQIIGXRobjUJyPoHIYowfMlt8ewNZ3D2i3d9wteafqly73kdvyWs2eYyknBLeqjx8fSqUYlRQFHKAB81nrrFJ/rZuzXtD0u2gvrbiDUBbSzXbzxPKD3eH3Kg+GCTsa0u04m0G7UNa6zp8o/yXKH/AHrygnMTkEgjr60Vgr7uqtj+oZon8mNfl66/iunuwSK9tnlP6Y0lUs3sM1Fabp1jpMl/rMMc5aeMySndsYJJAB3z6V5u4TuZdO1+2u7LkSSMnqgIIIwQR5YreuBOPLDiZfwMqC2v15v8OWJWZAccyE9RjqOo/etzuVizFE437QrXXrWUaRZsiPbyW7Ty7O8bgZAA6DYH3qrcLcda5w1AbfT7hDalywt5owyAk5JHQgn3pvxNBZWGu6lZ2BxaxTukI9Af0j2OR8VAZIOCMfUa4ddXW5NjUY+2nWABzabYufH62X/mr1wLxa3GFi73UkdpdRSkd3AxyB4ZJGDmvOaZJ+kZ9Ku2kaxPwvw7Y3Nsq/i7m6EqqTsyKd/gjatc93fRYuPbLrWqaPc6TbaPeTW0M6TG4MB5Q7ArjJx4ZJ286yWW7kPNLNIZHZt3ckk+pJrX+OdW0riXs7tNVtBvJcLyhv1Rv0dTWKX0bIyrL+VHvgjcN7U9e9CTxP8ACuuR6PeXMy80ltcL9Spvhwdj9iftQqqIJYmLWsoKt5UK3jNPkPKOboc528qOjF98b0ixAIyRvtRkUtuA336153UtzkE7BgfDyqU4cj0+5uXgvOZpbiOSGElAUXKHDZzkMCBiofkIH6sAg5zvW59nHZ7YaVb2GvXjm6vpYlkQOPog5hn6R4tjxNb452i3Fc4L4O1y30W51JbJLeeS3ItYp5QjMzLjPjj5rJ7+3ntruaG5BjnicpMrYyrg7gnoT616p4w4W0zifS2ttVikkEal4ykjLytjrscH5ryrcriSRAASpK58djg10snI5Ivd3MixQy3E0kEBPdRNISseevKPDPpQaaRrZo8kR8/Py+ZxjP2oEZJGOgowjzhRVemsNgpAyOnlR4wW2zgil3g5VYFh502wB9R6+FMupNcMiI6/Zfi41kjL7hhkDbYn2O9bD2qahpr8LNLZ6m4ukVY41sroIJC2AVdM4ZeuxFYUrd8nKNmJwc0k5BwAPpQYX2qjNmpK+guI5PxNzu8m8uwAU5wBtt4eFIRSF2y3QbVyV+8trNBJzd2jDlAP0ZYnBP77UXlyuBsKz1jUPISGZRvkjII8/Gk3RhI/Kc4JOD4ihE7LgYBx09KNzd7PHGiNI/hEmSzegA3rlPqSdraNYxvNIcTd0SYuXdCTgA+43rmkaxPo97ZajboO/s5C8fP+knBGD49CabgiHT3WZ5Ip2cMilTuQdwfLbPzTViZlJY+Oar5RDnvWclnfmkJ5iW3LN4n5NIXPL35KAqCM49fGkem3zvTzSbNtU1WxsQSGuZlj5vIHr+2apPScaNZfjjMO+jiEahhzH6pGJwFX+58hTvi6VBqMVnGv02UKxEkYycAnP3rZtB4G4ftdHgf8GJHiLsXLsGOCeuDv9jWOcXGNtSbu4mjkLv3iytzSphsAMfMjBPxWrzjO7UXa6m9tFLahpFtpHDmLP08wGAce1JXc4MZdyGXPTrj2pFrV5QeTGQMgMcE+1MrwGJ+7QkgqDv8AvVzzppG7iImJi3RhkEUKTWd415MAgdM+FCvR6wk2cls9TRg5GMnf06UnlgMY+aIGOK82OhZ258pkrkEbVqcnbNcQwW1tp2iIscUQj/PnwTgeAUGsoDE4wM4O9O7KITTDyH/atS/kdSVe9U7TeI7i3kxcxwRToUSOGPHJ54Y7k1njYVgTzEknc7k1Y+K4RBBo6Ly5a2Z2I8cvgfsDVebmDZY7DptRbdMhLZidvcmuhuRSBj3pxIA9ukoHK0bd2/22P+3xTZNzg4wf2pwuO/PITnI9qbyAKTsADS4Xdv6eYAGjNGME7HBrUsiIKoUfTnnO2c10oMZJOcUo0eFyPP8AvXFyqnx2PWnQ6o3IA28KUUkqMAbdTSRYhvjNLwH6ztsQNqx0nAxDDO3xWl9lutaFpsVulxPFFfF5HlknwmCRhQrHyX96zmVRjJFJfUM4XPgB51mX/DZrYe1bWOGbnTZba0ijuNXn7uMXUaA8qKwYkvvt4dc71lAtiCDkMMEkHb4pS5thaTzwbZiyhx0yKUJwFPmRR1dEmEbm2UycwK45PDamsM8kMscsDtHIhyjKcMD5ipIIfw7AfVy5AI8sVb1h0247OX1KS2tWu0t2iHNGOcOGKA+/jVz6rRuBuNNTgt7uz1HWJ0gFs7WzsiMyS+G5GcZ86pcU80m9xyzSkszMRuWJyx9d6fzwrZ8IwTYXvru7KBs792FJI++KaWaK8PMzKpz47ZqtokHeNLm3CyADlyAB/aoTUYuWNZFGCpI2HhVggWAM4eZAFwSS4xv/ANqjZQAZAMMvMcHw61cW81IK7jEcikY5XUMPmhVq4blsoJz+MjViEZFLgYADA7fBH2oV6f2yhZ1KSMmc8pxnzrmNhRpzzF3/AKjzH3JpJcttXF0KtsPp64qR0xQqbZyd81GOxMgOKndGgM88QXBDuFOD5mgUrxpIRrccA3W3s4ItvA4yf71X3Y9SdtqkuIrvvOItSkP1gTlRjwCgD/aojmJ5s9MU56odpKSk0eQedCcMdsjfp96bpglT6b12BxHNFJv9O/XG1cdeWVgpwozjfNJdVScE+fQUryDkbfFETLRgAkUscNkEY9q51Gzt+X7USRgQ3TPKaWYbYAzjbekNioGMDHj1rpEBOWUjx/4pzEPzB/8AWm4B+g43G1OYjh1I8RR3fEcyR/lkgb0TSVEur2kbA8rTAsPMDc/2pwoIVT4Y6UTSx3c9zdFc/hoJHG/8xHKP/wBVz4qcybh7ibmLd7I7/ck0oG/JhbmwQRRIgqqeUYGcVwZFuGA/S9VBzECvMp6VJwSkcH3FqT9LaosaqPIp3hOfcVGYImyTs4FIifusxlmALiTkzt0IPzRzRZqX4njjt7TR7SN+YJbtM+R0Ltt+wqFQAwEn+SQU7128j1DVJJbbIt1RI4gRg8qqBv8AOaaQBhBLzHqRkVWtOxxh2mG2ShIyKISOdgOhJx8jNLWw/wAYvNsHBBpsfpZVHUH/AKVT4Kj7xyuOUgHOCfOhRb5RznPXmoV6uM/LOHMv6gPWhgBzjzFChXFsP5gPU123lkhkWSJyjq4ww8KFCqM112MkkjucszEknxNIyD9PrihQphcYkLkdc0dfrHM25PU0KFJLxbIAPOlEHX3oUK436oSbqfc0mqqYskb0KFdIq4g3T3p2qLhtulChWekdBRyHbpTGYlJZEUkK+zAHr40KFZ5R1BuWH+alHAFu2P66FCpHMgHdRnG9MLpR3ucfyihQoghOLpTu3AME2R4UKFZ6NdjH5sZ8eYU2ulUTNgY/OYfuaFCtcqrtw/wpompWazXtmZZDvnvpB+wahQoV6eb4H//Z"/>
          <p:cNvSpPr>
            <a:spLocks noChangeAspect="1" noChangeArrowheads="1"/>
          </p:cNvSpPr>
          <p:nvPr/>
        </p:nvSpPr>
        <p:spPr bwMode="auto">
          <a:xfrm>
            <a:off x="1587501" y="-552450"/>
            <a:ext cx="1704975" cy="1133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8" name="Picture 6" descr="http://nortonbooks.typepad.com/everydaysociology/WindowsLiveWriter/clip_image005.jpg"/>
          <p:cNvPicPr>
            <a:picLocks noChangeAspect="1" noChangeArrowheads="1"/>
          </p:cNvPicPr>
          <p:nvPr/>
        </p:nvPicPr>
        <p:blipFill>
          <a:blip r:embed="rId2" cstate="print"/>
          <a:srcRect/>
          <a:stretch>
            <a:fillRect/>
          </a:stretch>
        </p:blipFill>
        <p:spPr bwMode="auto">
          <a:xfrm>
            <a:off x="3213665" y="3529054"/>
            <a:ext cx="4393067" cy="29241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To Put It Another Way:</a:t>
            </a:r>
            <a:br>
              <a:rPr lang="en-US" sz="3600" dirty="0"/>
            </a:br>
            <a:r>
              <a:rPr lang="en-US" sz="3600" dirty="0"/>
              <a:t>Patient or Participant?</a:t>
            </a:r>
          </a:p>
        </p:txBody>
      </p:sp>
      <p:sp>
        <p:nvSpPr>
          <p:cNvPr id="5" name="Text Placeholder 4"/>
          <p:cNvSpPr>
            <a:spLocks noGrp="1"/>
          </p:cNvSpPr>
          <p:nvPr>
            <p:ph type="body" idx="1"/>
          </p:nvPr>
        </p:nvSpPr>
        <p:spPr>
          <a:xfrm>
            <a:off x="609601" y="1529371"/>
            <a:ext cx="1305455" cy="576262"/>
          </a:xfrm>
        </p:spPr>
        <p:txBody>
          <a:bodyPr>
            <a:noAutofit/>
          </a:bodyPr>
          <a:lstStyle/>
          <a:p>
            <a:r>
              <a:rPr lang="en-US" sz="1600" dirty="0" smtClean="0"/>
              <a:t>Patient</a:t>
            </a:r>
          </a:p>
          <a:p>
            <a:r>
              <a:rPr lang="en-US" sz="1600" dirty="0" smtClean="0"/>
              <a:t>Care</a:t>
            </a:r>
            <a:endParaRPr lang="en-US" sz="1600" dirty="0"/>
          </a:p>
        </p:txBody>
      </p:sp>
      <p:sp>
        <p:nvSpPr>
          <p:cNvPr id="7" name="Text Placeholder 6"/>
          <p:cNvSpPr>
            <a:spLocks noGrp="1"/>
          </p:cNvSpPr>
          <p:nvPr>
            <p:ph type="body" sz="quarter" idx="3"/>
          </p:nvPr>
        </p:nvSpPr>
        <p:spPr>
          <a:xfrm>
            <a:off x="5638800" y="1454897"/>
            <a:ext cx="4572001" cy="639762"/>
          </a:xfrm>
        </p:spPr>
        <p:txBody>
          <a:bodyPr>
            <a:noAutofit/>
          </a:bodyPr>
          <a:lstStyle/>
          <a:p>
            <a:r>
              <a:rPr lang="en-US" sz="1600" dirty="0" smtClean="0"/>
              <a:t>Research</a:t>
            </a:r>
          </a:p>
          <a:p>
            <a:r>
              <a:rPr lang="en-US" sz="1600" dirty="0" smtClean="0"/>
              <a:t>Participation</a:t>
            </a:r>
            <a:endParaRPr lang="en-US" sz="1600" dirty="0"/>
          </a:p>
        </p:txBody>
      </p:sp>
      <p:pic>
        <p:nvPicPr>
          <p:cNvPr id="1026" name="Picture 2" descr="http://t3.gstatic.com/images?q=tbn:ANd9GcRUJodiwCjJTrAG3qFVra74M5Q41MjGbRFLoxftDifWCl049-O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799"/>
            <a:ext cx="2761595" cy="2188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yoptimalhealthclub.org/wp-content/uploads/2011/08/well-being-enjoying-the-sun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787" y="3866963"/>
            <a:ext cx="2788479" cy="1343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ANd9GcR4sv8PnII0dq5rsFaJNO-RIJ46fdv6115DAa-7sXxJEy3hJOQbp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2154118"/>
            <a:ext cx="3276600" cy="217975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data:image/jpeg;base64,/9j/4AAQSkZJRgABAQAAAQABAAD/2wCEAAkGBxQTEhUUEhQWFhQXGBgaFxgYFhUdGBYVFxcYFhcXFRgZHiggGholHBcUITEhJSkrLi4uGB8zODMsNygtLiwBCgoKDg0OGxAQGzUmICYsLC8yLzQ0NCwsLywsLCwsLCwvLCwuLCwsLCwsLCwsLCwsLCwsLCwsLCwsLCwsLCwsLP/AABEIALcBEwMBIgACEQEDEQH/xAAcAAAABwEBAAAAAAAAAAAAAAAAAQIDBAUGBwj/xABGEAABAwIDBAcGAggEBAcAAAABAAIRAyEEEjEFQVFhBhMicYGRoQcyQrHB0SNSFDNicoKS4fBDU6KyFWNzwggWFySztNL/xAAbAQACAwEBAQAAAAAAAAAAAAACAwABBAUGB//EADQRAAICAQMCAggEBgMAAAAAAAABAhEDEiExBFETQQUUImGBkaHwI3GxwTIzQlLR4RVy8f/aAAwDAQACEQMRAD8A7igiQUIGgiQUIGgiQUIGgiQUIGgiQUIGiQQUKAiKCCsoJEjKJQoCJBErBDQRI1CmBESou0to06DC+o4AD15Bci6Xe0l7yWUuy3vW3pOhy9S/Z47mfLnUNuWdJ270sw+Ga4vfJbuHPTz+i57j/aZiK7+rwzW0gdXES4DfrIHfC53i8c+tUiSQ2wvq74nmfmdABwS3Y1tFhDLk2cfzE3yj9nfzhej6b0TgxRuS1P38fIyTyZJbGr6Q9P8AENqZaNV+XQEmC6PiI567lW0+n2OB/Xv8wR6hZFoc4lzpLjv1+SktoRcm/Det2PpMKVaF8kC1pXJvMD7RcYNajX8nNb9IK3fRzp1RxENqxSqd/YJ5Hd4rhzmnUaqThMXInQjXkefIpXUei+nyqlGn3WwtTnHdM7P0vd+I391Z0lZ/ZW3i6GVCSBaCZy93JXhcscemlgioMRklqk2G4JtKc5NFyYkABxUWo5POKjVSmwRQ2HoJICJOpEO+oIILwJ6oCCCChAkTnQifu70mv7pVoFvkcQRolQQEEEFCgJDncAlpJVlMKm6RKNNssSON/ofolqFJ7AQQRKygIkEFCgJrF4gU2lztAJTqwftP2+KNE0we063daZ9Fo6bA82VQXmIzZNEbMF066SPrF5JgZixgm0C7neHZHMuJ3Bc+c+SO/wCV1abWBzAHc1tu8Ax4aeAULD04l/Cw5uN17fFiUIKMeDDBpbvkUH9W3KPfdqeE7kWPb28v5de86/RHhKRfUk3jtHw09YUeo0uc53ElMfFBKtVjlAweXfuCNuJnUJh4hvM28Bc/RNtaYkqtbTpBaE9y3o1Xai48Ey6sG1CQIkXjTxHimMK8g2Kl4kzldbWD4j5Jt2rE6alRLayQHM3brzHDwWq6P47OzK4y5uh4t3SsbhHkHRXezSGVWOHxSCOeqDNDVEzzXkal7k2aiZfURUu0QBqVhUdhQt77JmpokvqDT7pp9QcfQpkYlCSUaYc66CdRD0Mgggvnp6oCCCChBLt3ekYj3Slu3KPjASLGPCZRR5Am6TJKCT1g4jzCMFCFYaCJAqyAKIqrrdIcO172Gp2qZAfAMBzhIbOhdG4XUF3TbBh4Y6rDpj3XED94tBATo9PllxF/IU82NOnJF7VMQeHy3pxMUa7agJY5rm8QQQQe7x8k5RNu63kltURMWko0SosCCCCgIFyX2j7M6yu5xOppgeZBj+ddaXNenJIqsPA6cS24nvsup6Kk459uxi61+yjm+2sLLi780+QJCgV8Lkytjmfv6rTV8KHtEzYm8HTNvkW1VfjcNmLoIknKJI0kkzwmw8V66GRVRz4zZU0qeSm543z6Ax6qsotLVodo4Z7YY1uebwJgN0Gncq87KqTpfhuA5nQeaNNPcbGWzsr3tzP5NafOPuU11O5WZ2c6mDN3Otbdefmn6Gy2XD6mWNZGvISZhVSqxniJcMpaRv8A3dLqVCQ4cB8iFbs2K1wtUHkT8lA2lgXU3EG9otv4FVwqLU4ykM0MWd+u/vV90XAq4qgxx7Jq054ZZ7XpKon4chufcZB7xcfL0V70Rw46zMdGAn+J1h6T6KTctDT7A5NNWjtT+i+DOhb4P/qmavRPCtBe03AJHb3wsM+q3iErBQ6o0SOPkuF6pmSvxX9/ES8sH/SJw2BHV9bXe2m29pE+tgoFVgqUuswz2uIElpcJHksb0v2gauIeBZjXEBu6RYmOJVThcS6m4OaYO/mOB5LS+pcJ7jY9Lcbvc0bttuBgtuNUS2dHZtCu1tYsHba0+gQWz1qHYTqh5xO5IIILwR6MJBBBQor9rbQNLqgGhxqVMl3ER+G982B/J6pvHvf1ebSIJAdqJiDLeai9KPfwn/XP/wBeupG1gDhzP5mReL9Y2PXctMYpKL7/AOTNJtykvcP4NoyjRKpM/E7mndzH9UujQyzBOp1jfdCmSHkEzLbeBv8AMJbd3RajVWSFE2ntGnQYX1HBrefGCfQAnuBUpcw9t+LDadBpOrMQWifjNNtEeQqvKPpsPi5VDuHklpjZgPaVtdtbEu6uplbTcQ1rBOdxEvqvdIAJJLRrYc1kW4xxsXHffjPFNUhxEj1T7GsO8t7xbzC9lhx6IpIwultRe9Fdq4vC1DVwpGkPbALHjdnaImNQdQmtmbRxuJxbHtr1XVy9uU53e8XWsDAbyiI5KDhdnZz2KjQI7RDrdxAPzXQPZG5lLGZHBpqOpuyOH5mdohvewOvyQ9QowhLLpTdfP/QCnuo3/o7eggEF4k6LCQQRKwQLAe1EMZTzZQXOtJ+ESJhb2q+ATBMbhqe5YH2k7YFEUy7Dmq12YF0uinBj4W6d5C3ejr9Yi0v2M3Vbwo5E/NJyB3hI+SE4onsmr4ucR4gyFfbRx5e0dWxvm8wPNVNDEtD2sewuLiGjKARmPDO7S4vzXtNVxto50W/IcpU8S0tc8McW6F2QEAfukK0L8RcmlFpPbhpH5oIJUtuxHCXMlrmajTS8WtPJRsZTJyVHO7L4Y7lN2uPMET/BzSNcZcUA5XyO4faFOsw02vDa27NEE8GE7933WW2psmq157Du+5BO+6c2tgi15tE37nAw4eBBV9sPawfko1mjrHAhlSSCYEtFTwBGbu5on+GtUd0w47bxM9s7DuaQcxHcr7FdVmlzmzlmCRpGqh7Uo13VCym0NjWoB6A/WFX1NmNpGXEvqd8kd6O9TVFNJ7tkqph+ubAIDS4HkAAQQ3juSsBtttIllMNLQd95O9QcU92Wzmt7yq7B4bLBJkuu0cpu5E1bp7oOME4uzpOEqiqwPDReZbrEJVJwa4EABVvRrHZG5XAEBwdFpg8Ce5X1LDjEUy5sCqCZHHePTfyK5+X8OTT4M9HLelezzTrPcLsc4kO3Sbkd6qcJhXVHBrBJPoOJ4BdJbiiGkFoLTNiAobcU6nS6ukxgJmXR9Aqn0euVmqHVNRqty6wuPpUGMpZx2GtHoEa57VwFUkkuk8UFp9UiL8OP9x6wQRJkiSbn0Xg0j0DdD6JM5eZ9EUc/RXQOop+lH6zCf9Z3/wAFX7p3blVrcN2o9+lAO93WsyxzmFF28Zr4dhP+a8QNC0MZ8qhS9rYwMphrgXBz6Q00zVGta6RwcQfBa4x2h9+ZklP25FrQqkzyP0BSWVPxQI+B5nhDmW8Z9E3hG+/cm+88t3ml0/1g/dd/uYk0txibdEyVxL/xAYwOr4aiBdjHVCb6POUAfyH0Xa1ivaR0I/4g1j6TmtxFMENze69pvkcQJEG4N9Txto6CcMedSnwHktrY4FhKrtCwO9FOw1Sk6MzHNPCyssd0Ux+HnPhqjQNXtGdscZZIA74UGgR47zvXs8UozVxlaOVl2e6G2YRgfLA7nMfRavovSqB1Srh3AYmjSe+i1zJDi0Q9uupa61tZVCKvBWXRrabqOJZUAkMOd37jbP8A9Dn+MKZ4N4pKP/vu+IuM3rTZ2H2c7eOMwFKq8zUEsqWA7bDEwLCRlPitMVzr2dsGFxuOwY/Vl7a1HgadUSMvJsZfJdEXieshGGZ6eHuvye514ytARIJJWYjYHCQRxVbUeNTA4zucLOHiB/p5qxJVTtN2QyIh+oPERJHOE3ErdCMz2s4p0vwrqNQsYC5vbIc1roINV5t4ELNbODhVaXtqQDrlfI8hK7JtmmKeIcWRkJnL+WRJLRwO8eKcp42lE5h6L1UOukscajexgUkrRYdGm0KmHAlrSNxt5SsntHYXVvr0g09W5xdTiSBn7Qg6QHho7iVpaGKYT2QXeFkeLcHPGbsiwGt4M9y52Oc8eRtefkU2nFIwG1NnEsY+qWsFpLiNYIuBxyzrOqpnYjDUjmYw16v56tmNP7FIfVav2l1W/o9MA/4o8g125c+p3K7fS/i47l8iLZGgwXSE1oo1zlLrCo0NAk2EiLTYTz3J53RV8m4c3hIE8ZI+QWar4eysMH0kqUmlrh1gvBc50ied5CZLHKH8vjsVV/wkh+wZIJdm7t3JO43CNYwOqQMoIAtJG4AKjxe26zgQ1+QcGdn119UvYNQ1KrWVXOdmsJJJn5lFcuWW8ctNtlzsWk9wqPjSN+gAJMDfAhXvRrGRWyz74IH7w7Q+RHikYrCjCsa9tE2NnF8tDjoS0Oue8QqHCYgiowt1Dmkd4ISn+PGVcCvOy527h+rrPbuJzDudf6lVbirLpJWDsRUjQEDXg0CFUlyZgvw432QL5CKCTmQTiHpGU0HXPf8AQJcpkau7/oF87SPRSY6UkoykuURGZvbdT/32GG7qcQf9eHSukNQxTgf4mHHniaSb2o0ux9Hg2hVJJ0aDUpXPkp20MQxokTmy2dAkQezAIIHaIvC3LiFdv3ZilzJsmYIG8j4W+d5TjP1n8J+bUVOhGr3O5kM+jQiNG4IcbbobfvtKzeY9bIlSjlNNelSgoPUV23cZlFOmNajoMbmMBe/zAj+JedukTHUsRUYRYvc5p4hxmJ5En0Xa+l+1208Qxjjc0nR/E4f/AJWHxFNtQkPaHNO4iV6L0VB4oaq5X7s5vUZvxGmYGnXW66LbINOm6pUEPqNgNPws58zw7lJwGx8PTcHNpNDhobmDynRWOKr29PNdDN1DmtKM0pryGKNc0v0PGEH8FxwdUi5LZaaBO8ggsJP3XW5XHsLj3U3h7DcOBg3aSLNJHEcdRNls9jdNGPH4xDT3ixFiDPNcf0h0uSVSirq/q74936GvB1EUqZrUSyG2+mzWWw4DzvcfdHdHvH0WUxvSStUIL6jgdwbYCeQ7llw+jM2RW9vvsHk6uEdludZVdtrGUabJrG02A94kflHFY5nSFz6Qa95yt1IdD38GyAs3jsY6o6T3AbgOATsHouTn7bqhU+rVbI1Vc067usktaYyzqIEX8kBsqDLW0yeLgZUXYtZr6eTTLY924/NSmUarSADLTw3eei0yTg3FOq7mbncfOGqgfrKbByamqeDzmHVXVIPwiGjvdopdLAAXqS524SSfNWbactggD9kf0WeWbTx+gxQsy/TDom3FYcMpvy1GHMwky0uiC1x1g8d3ouRMY+lUdTqAteww4HcftzXfC2OXILOdL+i7MY3M0hmIaOy7c4D4X8Rz3LX0XWPE9M3t+gezVHNdVWYtkFX+C6P4oktLGsIMHO7eO6VLqdGKbO1iawJ/IwwPGO0fRdqWeC2uxUfZZi6bHPdlaCTy+Z4BWtIswozEh1Yi0bu7lzTu1dpsYCzDsyt4xHjxJ71nDLnEkyVTb8zRFa12Ru8N0jbXoNw7yW5oL3kAnO0yMrtzTwjlPFsYduHqsmXuMGnaGjUZjvkQYb3HksXlI10Vnh9uVGsyawCGl144d8IYw07Lh8gTxf2l1WDSbi6aNMbiR4n6prCY4VACYDuH2TxK0RZmcWtmIyftHyCCDnIIij0b1hvAmOTh5E6o2nXv+gVXsmuTUyA5h1bJJJkQXaDfrcqxZWaSRN9Y5WC+fTg4ujtxmpKyQUhyUUkoENZRbccSaTW/E/tn9lrXOAJ4ZoSMdhy4tAIAhu7cKjHHxsR4o8bjKbcoLhmzOHrcd/2QfiW5xc6N3He4QPH6rfFNJUu5zpSTbsuiUmVFGNbwf/I/7I/0pvE+LXfZZtD7GnWu4+4p1jpCifpDTo4eacwj5bPeqlHYkZbnIfafWjaDnXOVlMRyy5jHmVDweKB0M/PxCtfathcuLD91SkPNvZPpl81mKDMji42JII5iP78l6/pKl00K7HMz/wAb/M01GqmzjcxcPy29Ab+aov08/DcqRh5aHOcZcQSfJG8NbsTQ/iqsUyf3f9wUH9I/He07w1w8oP0SMVUmmL3LgfAETPmoePdlrB/CB4ZQfunwgEkXWIqQxR34jKWPN2HsPHCbtd5yPFKddsHeExnHV5XaXB7lSWwKLbNayZY66j4Kr2cpMltp48D4iEGVLlCo8lUTcPjHUjnbqCO48jyW62Xi212Co1xHFoiQeBXM8bWhveVO6O7RdReagu02LdxaN/fwWbqul8SGpchwdHV6WnDjxRtAaoGBxoqNDmGWnf8A3vT9Snvc6BvJ3BedcKdM1J7bDlRocqPbe0RSGSneqeHwg8efAKq6R9MxSe2jRB7YJ6w6WMQJ+ZVTQxkmYJPErodP0cq1zW3YVknXBY9rL2nEnmVndr0ldHE25qBXbm0uulhuLsRZhsdSkqPhaN1qMRsVxOkBM09kQRzIA7yYC2648jlk2oq/0IvgNBJNgBqSrzB9Dg0F1a7g1rgPgEnT9owO6+9bvYnR1uGbneWl5Bk8J3Dj9UjFtbrkJA0Gl43/AG1XPn1qnKocdyapJGBx9AZ3FrclPu0EwBHNJZiHU/dvO4mxHcr3bmJBYW5WjSw5aLMQHWNufA8VvxPVHdC+Q3YoE3YPIoJo0qgtm9EE+kXsegdh4NzHVDlyghgaRoYBmx707gsEadSq41HOD3B0OAlrg0NOUj4SA23ETvVhQILRChY+k9/uEsIm/Hw3heA1ucne1nW0KEVW5ML01UxAbGYxKrxSxQ/xWHvYEpxxPGn/ACq/DXdffwKeR9n9/E5d0xw5obXouFR4w2Idm7L3tb1jgQfdIuXEH+JdAw+DDoJc8kREvcfdIcNSd4CgdMNjHFsFCqQdHNLYDmOFg9pix133VRsXpIcNUOFxrh1jIAqtux4ixdHuujUaLqe1mxR07tL6dzLJqzf0cO4/G7/T9lC6QtqMFFtKo4VKtVrJIaYbBe8xH5WkeIU3A7UpkAh7SP3gs5iel9AYmpULi4Upo0WNEue8w6tVjcwQ1sn8ruK5+LHklPaN19r77Gq8ejkn9LKHV0XPa+pmHZaA9wL6jgWsaIi5e5nkVP2RhTSo06bjLmtGYkky43cZN9SVEwuFfWeyvXjsXo0wZDCRHWOcLOfBIEWAJiZlW0oZSagoESTlqRnunHR44ygBTIFWm7MydHWgsJ3TbyC5PWwtSk80qjS2JjOII/ou61XnQW5/ZUW0tlNxPvjO3dImBoYdrrwK6PQdc8K0S/h+qM3UY1J2uTjjKxDoiPD5cUHYyS5u7Tvn6Lp9boFhfyuAi/4j9eUlQKHs4pmu57i7qoIbTk5s35i/hrb13Lqr0p0733M/gSOeY2qGsHEwB5yfkEWOcHSN+Vrh4CD9V0nF+z/CuOUB/WEGDnfDbanUaxuRv9m9AQesqy0RMtmN8wFa9KdP7/kWsLOcYHFZm5ZuNO5KFYOkGxW02b7NqbnOe2rUFO3V+7JkS6be7pHincR7OGAty13ZnHQtaRA1O7cj/wCS6a6v6FPDLlGDwOIIdB10Php6H0U1oMlbQ+zkB09bf90X8FX7G6MPxLajmVGgMqOZdp7WXfrbXRX6/gknJS2QMscr4MviqB7PerShhoAHBX1boXVaWEVGOl0RDhqDeb2AB3KZT6LVQYzN8rIJddha2kD4cuxU7P2i/DnsQQfhMxPHkVOrYirWvUdYfCLNnu+6j7P2U+s9+UtIpuym++9xbSxVyNkvbT+G5AF9JMfNZsuTEpXtqIoyr3GG6abHeWCsAXNDYgD3bkyI3GRPgsrgNuPZDXGeR1XfcNhBEGOSeOyqThemw97Wk+oS4+lFBaXGzRDHcaZxil0lpgdpknvT1DpY7/CoTxhrnW8Auws2PRBDhRptcN4Y0a+CkPwLTuaONtRpB4oZelMb/o+pa6dHO9h13YoS6hUpSdXU35SLCQ4gA3nyWywOzG0mCO82EuniFaYPBtpMDG6CYndJlKezesObq3kdLZBLCo7lPWwg1c6ABoBEeKqMXh31bM7LBaT9v78Vqzh5Enw4Dmq/ENMBjBA0LjvPAcVeLNTAnjMLi9iMvmcYGriYA7tyxe1cjarhScXM3Hjx8F0/pR0fzsH4xLp92AGAfNYfpJs6hhsvxOi/aJLn8I0AH1C73RdQpVvb7CNNOijGJKCrzUJvKJdPYPwz0R0Y2g55rS7NGXKJAa0Zd2/XVStjbSfVdVzlvZdDWtuA2PemLyTHgo3RrBOZUqutlIYI+LMGh3lDldZQASAASTPmYXhM7hrkkuaN+LVoTb7gdVCKUlESk0HZzj2kbfdSrilQd+K9jQ4j/DbLjb9oz4Ac1QbDwrWuzuptc+3aMk2+qp9t4PGfpzqtSjUaajyZcxxaGkxq3cBGhWtwOUWLgDwJAPkV6nHCOLAorfbdnNzN3Zbv226mG5cK6rMyGXyxFzbmq6ljG/pDq36O+k6plDm1DDTlFi3QiYg3IM6K5wNZo0c3zaom13NpGmaLabnVHgPmOyNc5i8W1WOOlSaUefeyrdETof0ndTrClVGWlUe5oB0pVM3Zyk/CZaCON966PVqhov5LlvSXDOqOf1f4jnAR1TSWgtLN40cZdv8AhW9fUc6hTc8EPNMFwOod2JB8ZWbrcUJOOSO18o0YsjUWuxOc8vFoEXnNw5JtktZlnNMnW97iOQVVhGkE6+6//aVYVKjgbHcPkFkljp6UEp2rY/Ta60yAD6JTcxPA+P2UR+IeS2XGL/I8EdKq8H3j5oXBkU0Smy2N8k/3oiqNc8XEBJZfUpZMNs6dPmEPDD5Qbn5RAbppp8tyQwdrMR3WveEYrXuD6JdSv3wVVPsS13EvqkzY+SYw7OqpZWiLuNpiXOLj4mZPOU/TrCHa+X9U1UrjeiSfFFN+dhFodlLhOW41s7cRzRiuS4200sdPFO1KgAkTHOEmhWbJ4nS31U8rorzqyFs/BCkart9R2Y7hpA0/u6fY4uaO/jzSnYjW3H5kI6VYZbXjdA+aKTk92Uq4Q2+r2oABtxT1E28Z8ymhUAf2reqeYbnwVSJEdCXmTco2hLaGpiwjEF0cLlIxNYU2Oe7RoJgamNwHFK2bhy1k1P1ju0/gHH4RyGg7kL4sJK2OOpbz5KPiaAgxZ0QD+WeClk7/AC+6afzVRbLmkUb9j0oALXPI3kkk8TfesX0y6Jur1KZYG0zGXtvaG6+ZK6DtDEQ05fPgN8c1zzbW0Kjq7A1mbtAS6+UTciDpErsdBLK5ak/mYMlRexzzbuzv0au+g57XOYQCW5oktDrW5x4IKv2viuur1Kk+89xH7s9keAgIL0EJS0rU9zSoI9SOwxnxkTBy/u2t5p55t4/VOFNVCvC3ZqaSQ0ggUSYKK3F0QXsO9oj1/onupmpmO4g/6XD5OKi7QxA6wEfCcrxwLgHNPcb+qltf24nh6tcfkCnu9K/IRtq+JKNIcB5BAUhwHkjzIZkjcdsFVZIIUPaTYaAOHDmCVNDpMJvG1IhFFtNAyS0sqcE4AkkjQiLDUQpFZ19QfEKRSqA+SXVfr2QfJNc/a4FKPskZ27+9yTS13eqkFx/KB5JAYeA8mqWShRt91n8b02wVIljqsuBEhrHnQ3vEKz2tgDVplu4zMd1tFgMV0GLA2R2iXHuFo9ZWvpMODJ/MlQE5yj5GlZ7QcARLq2S+j2uBPdANkziPads0W68u/dp1T/2rFdJug1R1AdUwufnAEDdeSY3KoqezOqyoab6rcwANp0IngnT6TE5/hu1+YyE4abm6Ogv9q2zgDDqrtdKR+sKBW9r2C3U8Qf4aY+b1l/8A0xcT+uaB+4T6ynmeyvjXPhT/AKqvVsafK+oWvD3Ze1/bLh4huHrHvcwfIlQh7ZWgyMIT31QP+1Rmeyxv+c7+QfdXHR32ZsZWbUNSQybOY25IIEtdIcLmQo8WCMW219Sa8TeyZS4n2w1S05MKxpMwTUc6JMzAAW96A7fOMwYqvAD5c18aSCDI7xCpdr+zqjnzUsO0O4sqFrP5HAx4LXbH2CzC0hSpGG3J5uJkn+9wCXleHw1p5f37wZOL/hiKfWl6sqG/w+QUQYK8l3onX1CyBqss6lsgI2t2SwlsKgjGcRCV+mBLeOQ1TQ5tEF76DAJaagc/gG02ueP9Yp+qs3m8ef0Cr2VARKW2pzS5RukNjkJTjvKg4nGMEy4WEm+5PF9u/XuTTg0ZpB7WvlCkUlyDOV8Gd25tikxvbdlkTLgWggXJGbXwXHdsdI3EkUXOFoc46kTMDgusdOMPWxDWYeg0imYD3lw90EWuZ3DduXOfaVsqjhWYWnSA92rnflhz35wO0d4EW5Lv9C4Ril5v40l3/wAGeEU577mIlGm8yC6Wo16T165JqBE82sJKi9YTq8A933XilEOUhxyQSiLZ+M+Y+yQWftHzH2TEhLZmqdacdXadJYCNxHVsP1U7E1HMrQ1hqR7sRmhoiYMAiHDeqOqyNo1SHkDsT7t+w3TcrrEuFPEA8WS117hr2Fwk62hdDJFLTX9q/Qyrz/Mmt2l/y6gO+Wb+EyhhsW6pOVpaAYJdGutgPBFSrfhtnhPgSY9ISNiv7Dz/AMx/pA+izuKUW6GJturLNllV7exOUW/Z9c32VhmULaWDpVR+KSNIuN08e8oMVKacgp7xpFfgsW7tSCBlP0+6lVcaMxuqHbm2xSmgCXAtcXTMhvdbhwTleswURVcW5DSYWwfeIAnnBHyW54LqTXPBm1OqLt+LLTB4cUVPaCzeFxWe2Xtlhc1ua7iG5gANToiG0mBxyAPblaZOcRIBI1FxJsr9V8q3K8R8mrG0WjUpNTbFOxssti5eMs5HBjXfzEt58Cs2zZuLL8grsHOCbXPDkjx9FjkrcqC8WXB0fEbcaADICTU2lRLp7BMRmMSfFYV/R6rH42Jeb26oAAiJ1cL6p3AdGab2z1lYiTrUOgj8vMovVMCV6ivEkbf/AIxTG9voknblP8wWDbsWj1mQ5jJgTUfGvepuL2LRpMDuqY4zYOBdabTJuo+kwppW9yvFZq39IqQ1ePMKNU6U0AR+Kzzb8pWewuFZUd2aNJughrAABcyZuNyKnjmMztFNoc0kBwMQRy0VrpMfCTv4FPKy9r9LsP8A5g8/spWD29SewOD5G7XistVI6oucAWwO8zIj0QwtVmQCkHNO+S2JbcACET6THp2TK8SRpn7fpTEnyUHanS2jTcA7NpuA496z9LH0xUd1zz/KLHhaFk+k2MD6wymRl8jmdY+EJ2LoMblTTLUpSN1V6d0Ro1x8lGd7QaX+WfP+i5u+VEqStfqOBeQcYt+Z08e0VoNqdv3j9lf0Olwe0OYLHkVwuCp2zMY+k8OFxvB0I/vely6HDLiIbxtLZncXdI+zmsDv8dDzTFTb5cSzMGk6HcDuIO9p4blz8Vc7c9OYm7Z38uBTNbaDssOuB7rt470EfR2PyM+uRucdt+qx2SoGTum0jiFj9udLKnWOaWty6AET3yqLHYmpVIJeSWjsguJAH7M6KqrYlziS68rVi6THj5SsZCDl5k9+0aZJJw9GT/yx9EFVzyQT6j2HaPf9T1aSkkoILwqNjG3MHAeQSOqb+UeQQQRAMxNeP+KVYA92l/sB+q0u04GJoOIn8J4jcCX0oMFEguhn5x/9f2M8P6/gNNxbSxpjVojxG9DYn6s/9Sp/vKCCCcUoOu4uLuROJSHsBiQDGkjTuQQSUMMT7S8Kyjg31qTclTM1pc2xLXmCO7TyXKv/ADRiSxrHVMzWWaCBYcJbBI70EF2uhk5Yt/JjIQi1wPUOl2JbVZVDxmYC1oyiAHRPPcLyt97PMUcUK3W3DchFzvzCO7shBBP6hJYZNc7fqBlhFJUjYYjZ7XOzEumIHasAiw+DbTnKXSd83twRoLkKcqqzPSI1bZjT8R0jd3JxmHDWhoJAAjcggj1yezKpEJuywKgfmmNxATe18C6s3LnjvBItfQEBBBNWSWpPzQNIymzekLWGpDXAOaGiDYEE3i0a7imsLiRJJu6Sd/vaiZ1QQXc8KKtoBkzF4zPRa1sgtzTcjUzE77z5pWAqZJc68gjUmxEcoPdwQQSXBJaQbKjFvJccxMHfM232IvvVTtag13bp6Cx3TwKJBaYoZF0yueTCiveggrkzVjQw6olMrIIJGpmjSqJOF2iWHfl3iVM/4iSOI1P9EEEyEmKnjjyQquInRNGsggo5MJQSE9agggpqYWlH/9k="/>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QTEhUUEhQWFhQXGBgaFxgYFhUdGBYVFxcYFhcXFRgZHiggGholHBcUITEhJSkrLi4uGB8zODMsNygtLiwBCgoKDg0OGxAQGzUmICYsLC8yLzQ0NCwsLywsLCwsLCwvLCwuLCwsLCwsLCwsLCwsLCwsLCwsLCwsLCwsLCwsLP/AABEIALcBEwMBIgACEQEDEQH/xAAcAAAABwEBAAAAAAAAAAAAAAAAAQIDBAUGBwj/xABGEAABAwIDBAcGAggEBAcAAAABAAIRAyEEEjEFQVFhBhMicYGRoQcyQrHB0SNSFDNicoKS4fBDU6KyFWNzwggWFySztNL/xAAbAQACAwEBAQAAAAAAAAAAAAACAwABBAUGB//EADQRAAICAQMCAggEBgMAAAAAAAABAhEDEiExBFETQQUUImGBkaHwI3GxwTIzQlLR4RVy8f/aAAwDAQACEQMRAD8A7igiQUIGgiQUIGgiQUIGgiQUIGgiQUIGiQQUKAiKCCsoJEjKJQoCJBErBDQRI1CmBESou0to06DC+o4AD15Bci6Xe0l7yWUuy3vW3pOhy9S/Z47mfLnUNuWdJ270sw+Ga4vfJbuHPTz+i57j/aZiK7+rwzW0gdXES4DfrIHfC53i8c+tUiSQ2wvq74nmfmdABwS3Y1tFhDLk2cfzE3yj9nfzhej6b0TgxRuS1P38fIyTyZJbGr6Q9P8AENqZaNV+XQEmC6PiI567lW0+n2OB/Xv8wR6hZFoc4lzpLjv1+SktoRcm/Det2PpMKVaF8kC1pXJvMD7RcYNajX8nNb9IK3fRzp1RxENqxSqd/YJ5Hd4rhzmnUaqThMXInQjXkefIpXUei+nyqlGn3WwtTnHdM7P0vd+I391Z0lZ/ZW3i6GVCSBaCZy93JXhcscemlgioMRklqk2G4JtKc5NFyYkABxUWo5POKjVSmwRQ2HoJICJOpEO+oIILwJ6oCCCChAkTnQifu70mv7pVoFvkcQRolQQEEEFCgJDncAlpJVlMKm6RKNNssSON/ofolqFJ7AQQRKygIkEFCgJrF4gU2lztAJTqwftP2+KNE0we063daZ9Fo6bA82VQXmIzZNEbMF066SPrF5JgZixgm0C7neHZHMuJ3Bc+c+SO/wCV1abWBzAHc1tu8Ax4aeAULD04l/Cw5uN17fFiUIKMeDDBpbvkUH9W3KPfdqeE7kWPb28v5de86/RHhKRfUk3jtHw09YUeo0uc53ElMfFBKtVjlAweXfuCNuJnUJh4hvM28Bc/RNtaYkqtbTpBaE9y3o1Xai48Ey6sG1CQIkXjTxHimMK8g2Kl4kzldbWD4j5Jt2rE6alRLayQHM3brzHDwWq6P47OzK4y5uh4t3SsbhHkHRXezSGVWOHxSCOeqDNDVEzzXkal7k2aiZfURUu0QBqVhUdhQt77JmpokvqDT7pp9QcfQpkYlCSUaYc66CdRD0Mgggvnp6oCCCChBLt3ekYj3Slu3KPjASLGPCZRR5Am6TJKCT1g4jzCMFCFYaCJAqyAKIqrrdIcO172Gp2qZAfAMBzhIbOhdG4XUF3TbBh4Y6rDpj3XED94tBATo9PllxF/IU82NOnJF7VMQeHy3pxMUa7agJY5rm8QQQQe7x8k5RNu63kltURMWko0SosCCCCgIFyX2j7M6yu5xOppgeZBj+ddaXNenJIqsPA6cS24nvsup6Kk459uxi61+yjm+2sLLi780+QJCgV8Lkytjmfv6rTV8KHtEzYm8HTNvkW1VfjcNmLoIknKJI0kkzwmw8V66GRVRz4zZU0qeSm543z6Ax6qsotLVodo4Z7YY1uebwJgN0Gncq87KqTpfhuA5nQeaNNPcbGWzsr3tzP5NafOPuU11O5WZ2c6mDN3Otbdefmn6Gy2XD6mWNZGvISZhVSqxniJcMpaRv8A3dLqVCQ4cB8iFbs2K1wtUHkT8lA2lgXU3EG9otv4FVwqLU4ykM0MWd+u/vV90XAq4qgxx7Jq054ZZ7XpKon4chufcZB7xcfL0V70Rw46zMdGAn+J1h6T6KTctDT7A5NNWjtT+i+DOhb4P/qmavRPCtBe03AJHb3wsM+q3iErBQ6o0SOPkuF6pmSvxX9/ES8sH/SJw2BHV9bXe2m29pE+tgoFVgqUuswz2uIElpcJHksb0v2gauIeBZjXEBu6RYmOJVThcS6m4OaYO/mOB5LS+pcJ7jY9Lcbvc0bttuBgtuNUS2dHZtCu1tYsHba0+gQWz1qHYTqh5xO5IIILwR6MJBBBQor9rbQNLqgGhxqVMl3ER+G982B/J6pvHvf1ebSIJAdqJiDLeai9KPfwn/XP/wBeupG1gDhzP5mReL9Y2PXctMYpKL7/AOTNJtykvcP4NoyjRKpM/E7mndzH9UujQyzBOp1jfdCmSHkEzLbeBv8AMJbd3RajVWSFE2ntGnQYX1HBrefGCfQAnuBUpcw9t+LDadBpOrMQWifjNNtEeQqvKPpsPi5VDuHklpjZgPaVtdtbEu6uplbTcQ1rBOdxEvqvdIAJJLRrYc1kW4xxsXHffjPFNUhxEj1T7GsO8t7xbzC9lhx6IpIwultRe9Fdq4vC1DVwpGkPbALHjdnaImNQdQmtmbRxuJxbHtr1XVy9uU53e8XWsDAbyiI5KDhdnZz2KjQI7RDrdxAPzXQPZG5lLGZHBpqOpuyOH5mdohvewOvyQ9QowhLLpTdfP/QCnuo3/o7eggEF4k6LCQQRKwQLAe1EMZTzZQXOtJ+ESJhb2q+ATBMbhqe5YH2k7YFEUy7Dmq12YF0uinBj4W6d5C3ejr9Yi0v2M3Vbwo5E/NJyB3hI+SE4onsmr4ucR4gyFfbRx5e0dWxvm8wPNVNDEtD2sewuLiGjKARmPDO7S4vzXtNVxto50W/IcpU8S0tc8McW6F2QEAfukK0L8RcmlFpPbhpH5oIJUtuxHCXMlrmajTS8WtPJRsZTJyVHO7L4Y7lN2uPMET/BzSNcZcUA5XyO4faFOsw02vDa27NEE8GE7933WW2psmq157Du+5BO+6c2tgi15tE37nAw4eBBV9sPawfko1mjrHAhlSSCYEtFTwBGbu5on+GtUd0w47bxM9s7DuaQcxHcr7FdVmlzmzlmCRpGqh7Uo13VCym0NjWoB6A/WFX1NmNpGXEvqd8kd6O9TVFNJ7tkqph+ubAIDS4HkAAQQ3juSsBtttIllMNLQd95O9QcU92Wzmt7yq7B4bLBJkuu0cpu5E1bp7oOME4uzpOEqiqwPDReZbrEJVJwa4EABVvRrHZG5XAEBwdFpg8Ce5X1LDjEUy5sCqCZHHePTfyK5+X8OTT4M9HLelezzTrPcLsc4kO3Sbkd6qcJhXVHBrBJPoOJ4BdJbiiGkFoLTNiAobcU6nS6ukxgJmXR9Aqn0euVmqHVNRqty6wuPpUGMpZx2GtHoEa57VwFUkkuk8UFp9UiL8OP9x6wQRJkiSbn0Xg0j0DdD6JM5eZ9EUc/RXQOop+lH6zCf9Z3/wAFX7p3blVrcN2o9+lAO93WsyxzmFF28Zr4dhP+a8QNC0MZ8qhS9rYwMphrgXBz6Q00zVGta6RwcQfBa4x2h9+ZklP25FrQqkzyP0BSWVPxQI+B5nhDmW8Z9E3hG+/cm+88t3ml0/1g/dd/uYk0txibdEyVxL/xAYwOr4aiBdjHVCb6POUAfyH0Xa1ivaR0I/4g1j6TmtxFMENze69pvkcQJEG4N9Txto6CcMedSnwHktrY4FhKrtCwO9FOw1Sk6MzHNPCyssd0Ux+HnPhqjQNXtGdscZZIA74UGgR47zvXs8UozVxlaOVl2e6G2YRgfLA7nMfRavovSqB1Srh3AYmjSe+i1zJDi0Q9uupa61tZVCKvBWXRrabqOJZUAkMOd37jbP8A9Dn+MKZ4N4pKP/vu+IuM3rTZ2H2c7eOMwFKq8zUEsqWA7bDEwLCRlPitMVzr2dsGFxuOwY/Vl7a1HgadUSMvJsZfJdEXieshGGZ6eHuvye514ytARIJJWYjYHCQRxVbUeNTA4zucLOHiB/p5qxJVTtN2QyIh+oPERJHOE3ErdCMz2s4p0vwrqNQsYC5vbIc1roINV5t4ELNbODhVaXtqQDrlfI8hK7JtmmKeIcWRkJnL+WRJLRwO8eKcp42lE5h6L1UOukscajexgUkrRYdGm0KmHAlrSNxt5SsntHYXVvr0g09W5xdTiSBn7Qg6QHho7iVpaGKYT2QXeFkeLcHPGbsiwGt4M9y52Oc8eRtefkU2nFIwG1NnEsY+qWsFpLiNYIuBxyzrOqpnYjDUjmYw16v56tmNP7FIfVav2l1W/o9MA/4o8g125c+p3K7fS/i47l8iLZGgwXSE1oo1zlLrCo0NAk2EiLTYTz3J53RV8m4c3hIE8ZI+QWar4eysMH0kqUmlrh1gvBc50ied5CZLHKH8vjsVV/wkh+wZIJdm7t3JO43CNYwOqQMoIAtJG4AKjxe26zgQ1+QcGdn119UvYNQ1KrWVXOdmsJJJn5lFcuWW8ctNtlzsWk9wqPjSN+gAJMDfAhXvRrGRWyz74IH7w7Q+RHikYrCjCsa9tE2NnF8tDjoS0Oue8QqHCYgiowt1Dmkd4ISn+PGVcCvOy527h+rrPbuJzDudf6lVbirLpJWDsRUjQEDXg0CFUlyZgvw432QL5CKCTmQTiHpGU0HXPf8AQJcpkau7/oF87SPRSY6UkoykuURGZvbdT/32GG7qcQf9eHSukNQxTgf4mHHniaSb2o0ux9Hg2hVJJ0aDUpXPkp20MQxokTmy2dAkQezAIIHaIvC3LiFdv3ZilzJsmYIG8j4W+d5TjP1n8J+bUVOhGr3O5kM+jQiNG4IcbbobfvtKzeY9bIlSjlNNelSgoPUV23cZlFOmNajoMbmMBe/zAj+JedukTHUsRUYRYvc5p4hxmJ5En0Xa+l+1208Qxjjc0nR/E4f/AJWHxFNtQkPaHNO4iV6L0VB4oaq5X7s5vUZvxGmYGnXW66LbINOm6pUEPqNgNPws58zw7lJwGx8PTcHNpNDhobmDynRWOKr29PNdDN1DmtKM0pryGKNc0v0PGEH8FxwdUi5LZaaBO8ggsJP3XW5XHsLj3U3h7DcOBg3aSLNJHEcdRNls9jdNGPH4xDT3ixFiDPNcf0h0uSVSirq/q74936GvB1EUqZrUSyG2+mzWWw4DzvcfdHdHvH0WUxvSStUIL6jgdwbYCeQ7llw+jM2RW9vvsHk6uEdludZVdtrGUabJrG02A94kflHFY5nSFz6Qa95yt1IdD38GyAs3jsY6o6T3AbgOATsHouTn7bqhU+rVbI1Vc067usktaYyzqIEX8kBsqDLW0yeLgZUXYtZr6eTTLY924/NSmUarSADLTw3eei0yTg3FOq7mbncfOGqgfrKbByamqeDzmHVXVIPwiGjvdopdLAAXqS524SSfNWbactggD9kf0WeWbTx+gxQsy/TDom3FYcMpvy1GHMwky0uiC1x1g8d3ouRMY+lUdTqAteww4HcftzXfC2OXILOdL+i7MY3M0hmIaOy7c4D4X8Rz3LX0XWPE9M3t+gezVHNdVWYtkFX+C6P4oktLGsIMHO7eO6VLqdGKbO1iawJ/IwwPGO0fRdqWeC2uxUfZZi6bHPdlaCTy+Z4BWtIswozEh1Yi0bu7lzTu1dpsYCzDsyt4xHjxJ71nDLnEkyVTb8zRFa12Ru8N0jbXoNw7yW5oL3kAnO0yMrtzTwjlPFsYduHqsmXuMGnaGjUZjvkQYb3HksXlI10Vnh9uVGsyawCGl144d8IYw07Lh8gTxf2l1WDSbi6aNMbiR4n6prCY4VACYDuH2TxK0RZmcWtmIyftHyCCDnIIij0b1hvAmOTh5E6o2nXv+gVXsmuTUyA5h1bJJJkQXaDfrcqxZWaSRN9Y5WC+fTg4ujtxmpKyQUhyUUkoENZRbccSaTW/E/tn9lrXOAJ4ZoSMdhy4tAIAhu7cKjHHxsR4o8bjKbcoLhmzOHrcd/2QfiW5xc6N3He4QPH6rfFNJUu5zpSTbsuiUmVFGNbwf/I/7I/0pvE+LXfZZtD7GnWu4+4p1jpCifpDTo4eacwj5bPeqlHYkZbnIfafWjaDnXOVlMRyy5jHmVDweKB0M/PxCtfathcuLD91SkPNvZPpl81mKDMji42JII5iP78l6/pKl00K7HMz/wAb/M01GqmzjcxcPy29Ab+aov08/DcqRh5aHOcZcQSfJG8NbsTQ/iqsUyf3f9wUH9I/He07w1w8oP0SMVUmmL3LgfAETPmoePdlrB/CB4ZQfunwgEkXWIqQxR34jKWPN2HsPHCbtd5yPFKddsHeExnHV5XaXB7lSWwKLbNayZY66j4Kr2cpMltp48D4iEGVLlCo8lUTcPjHUjnbqCO48jyW62Xi212Co1xHFoiQeBXM8bWhveVO6O7RdReagu02LdxaN/fwWbqul8SGpchwdHV6WnDjxRtAaoGBxoqNDmGWnf8A3vT9Snvc6BvJ3BedcKdM1J7bDlRocqPbe0RSGSneqeHwg8efAKq6R9MxSe2jRB7YJ6w6WMQJ+ZVTQxkmYJPErodP0cq1zW3YVknXBY9rL2nEnmVndr0ldHE25qBXbm0uulhuLsRZhsdSkqPhaN1qMRsVxOkBM09kQRzIA7yYC2648jlk2oq/0IvgNBJNgBqSrzB9Dg0F1a7g1rgPgEnT9owO6+9bvYnR1uGbneWl5Bk8J3Dj9UjFtbrkJA0Gl43/AG1XPn1qnKocdyapJGBx9AZ3FrclPu0EwBHNJZiHU/dvO4mxHcr3bmJBYW5WjSw5aLMQHWNufA8VvxPVHdC+Q3YoE3YPIoJo0qgtm9EE+kXsegdh4NzHVDlyghgaRoYBmx707gsEadSq41HOD3B0OAlrg0NOUj4SA23ETvVhQILRChY+k9/uEsIm/Hw3heA1ucne1nW0KEVW5ML01UxAbGYxKrxSxQ/xWHvYEpxxPGn/ACq/DXdffwKeR9n9/E5d0xw5obXouFR4w2Idm7L3tb1jgQfdIuXEH+JdAw+DDoJc8kREvcfdIcNSd4CgdMNjHFsFCqQdHNLYDmOFg9pix133VRsXpIcNUOFxrh1jIAqtux4ixdHuujUaLqe1mxR07tL6dzLJqzf0cO4/G7/T9lC6QtqMFFtKo4VKtVrJIaYbBe8xH5WkeIU3A7UpkAh7SP3gs5iel9AYmpULi4Upo0WNEue8w6tVjcwQ1sn8ruK5+LHklPaN19r77Gq8ejkn9LKHV0XPa+pmHZaA9wL6jgWsaIi5e5nkVP2RhTSo06bjLmtGYkky43cZN9SVEwuFfWeyvXjsXo0wZDCRHWOcLOfBIEWAJiZlW0oZSagoESTlqRnunHR44ygBTIFWm7MydHWgsJ3TbyC5PWwtSk80qjS2JjOII/ou61XnQW5/ZUW0tlNxPvjO3dImBoYdrrwK6PQdc8K0S/h+qM3UY1J2uTjjKxDoiPD5cUHYyS5u7Tvn6Lp9boFhfyuAi/4j9eUlQKHs4pmu57i7qoIbTk5s35i/hrb13Lqr0p0733M/gSOeY2qGsHEwB5yfkEWOcHSN+Vrh4CD9V0nF+z/CuOUB/WEGDnfDbanUaxuRv9m9AQesqy0RMtmN8wFa9KdP7/kWsLOcYHFZm5ZuNO5KFYOkGxW02b7NqbnOe2rUFO3V+7JkS6be7pHincR7OGAty13ZnHQtaRA1O7cj/wCS6a6v6FPDLlGDwOIIdB10Php6H0U1oMlbQ+zkB09bf90X8FX7G6MPxLajmVGgMqOZdp7WXfrbXRX6/gknJS2QMscr4MviqB7PerShhoAHBX1boXVaWEVGOl0RDhqDeb2AB3KZT6LVQYzN8rIJddha2kD4cuxU7P2i/DnsQQfhMxPHkVOrYirWvUdYfCLNnu+6j7P2U+s9+UtIpuym++9xbSxVyNkvbT+G5AF9JMfNZsuTEpXtqIoyr3GG6abHeWCsAXNDYgD3bkyI3GRPgsrgNuPZDXGeR1XfcNhBEGOSeOyqThemw97Wk+oS4+lFBaXGzRDHcaZxil0lpgdpknvT1DpY7/CoTxhrnW8Auws2PRBDhRptcN4Y0a+CkPwLTuaONtRpB4oZelMb/o+pa6dHO9h13YoS6hUpSdXU35SLCQ4gA3nyWywOzG0mCO82EuniFaYPBtpMDG6CYndJlKezesObq3kdLZBLCo7lPWwg1c6ABoBEeKqMXh31bM7LBaT9v78Vqzh5Enw4Dmq/ENMBjBA0LjvPAcVeLNTAnjMLi9iMvmcYGriYA7tyxe1cjarhScXM3Hjx8F0/pR0fzsH4xLp92AGAfNYfpJs6hhsvxOi/aJLn8I0AH1C73RdQpVvb7CNNOijGJKCrzUJvKJdPYPwz0R0Y2g55rS7NGXKJAa0Zd2/XVStjbSfVdVzlvZdDWtuA2PemLyTHgo3RrBOZUqutlIYI+LMGh3lDldZQASAASTPmYXhM7hrkkuaN+LVoTb7gdVCKUlESk0HZzj2kbfdSrilQd+K9jQ4j/DbLjb9oz4Ac1QbDwrWuzuptc+3aMk2+qp9t4PGfpzqtSjUaajyZcxxaGkxq3cBGhWtwOUWLgDwJAPkV6nHCOLAorfbdnNzN3Zbv226mG5cK6rMyGXyxFzbmq6ljG/pDq36O+k6plDm1DDTlFi3QiYg3IM6K5wNZo0c3zaom13NpGmaLabnVHgPmOyNc5i8W1WOOlSaUefeyrdETof0ndTrClVGWlUe5oB0pVM3Zyk/CZaCON966PVqhov5LlvSXDOqOf1f4jnAR1TSWgtLN40cZdv8AhW9fUc6hTc8EPNMFwOod2JB8ZWbrcUJOOSO18o0YsjUWuxOc8vFoEXnNw5JtktZlnNMnW97iOQVVhGkE6+6//aVYVKjgbHcPkFkljp6UEp2rY/Ta60yAD6JTcxPA+P2UR+IeS2XGL/I8EdKq8H3j5oXBkU0Smy2N8k/3oiqNc8XEBJZfUpZMNs6dPmEPDD5Qbn5RAbppp8tyQwdrMR3WveEYrXuD6JdSv3wVVPsS13EvqkzY+SYw7OqpZWiLuNpiXOLj4mZPOU/TrCHa+X9U1UrjeiSfFFN+dhFodlLhOW41s7cRzRiuS4200sdPFO1KgAkTHOEmhWbJ4nS31U8rorzqyFs/BCkart9R2Y7hpA0/u6fY4uaO/jzSnYjW3H5kI6VYZbXjdA+aKTk92Uq4Q2+r2oABtxT1E28Z8ymhUAf2reqeYbnwVSJEdCXmTco2hLaGpiwjEF0cLlIxNYU2Oe7RoJgamNwHFK2bhy1k1P1ju0/gHH4RyGg7kL4sJK2OOpbz5KPiaAgxZ0QD+WeClk7/AC+6afzVRbLmkUb9j0oALXPI3kkk8TfesX0y6Jur1KZYG0zGXtvaG6+ZK6DtDEQ05fPgN8c1zzbW0Kjq7A1mbtAS6+UTciDpErsdBLK5ak/mYMlRexzzbuzv0au+g57XOYQCW5oktDrW5x4IKv2viuur1Kk+89xH7s9keAgIL0EJS0rU9zSoI9SOwxnxkTBy/u2t5p55t4/VOFNVCvC3ZqaSQ0ggUSYKK3F0QXsO9oj1/onupmpmO4g/6XD5OKi7QxA6wEfCcrxwLgHNPcb+qltf24nh6tcfkCnu9K/IRtq+JKNIcB5BAUhwHkjzIZkjcdsFVZIIUPaTYaAOHDmCVNDpMJvG1IhFFtNAyS0sqcE4AkkjQiLDUQpFZ19QfEKRSqA+SXVfr2QfJNc/a4FKPskZ27+9yTS13eqkFx/KB5JAYeA8mqWShRt91n8b02wVIljqsuBEhrHnQ3vEKz2tgDVplu4zMd1tFgMV0GLA2R2iXHuFo9ZWvpMODJ/MlQE5yj5GlZ7QcARLq2S+j2uBPdANkziPads0W68u/dp1T/2rFdJug1R1AdUwufnAEDdeSY3KoqezOqyoab6rcwANp0IngnT6TE5/hu1+YyE4abm6Ogv9q2zgDDqrtdKR+sKBW9r2C3U8Qf4aY+b1l/8A0xcT+uaB+4T6ynmeyvjXPhT/AKqvVsafK+oWvD3Ze1/bLh4huHrHvcwfIlQh7ZWgyMIT31QP+1Rmeyxv+c7+QfdXHR32ZsZWbUNSQybOY25IIEtdIcLmQo8WCMW219Sa8TeyZS4n2w1S05MKxpMwTUc6JMzAAW96A7fOMwYqvAD5c18aSCDI7xCpdr+zqjnzUsO0O4sqFrP5HAx4LXbH2CzC0hSpGG3J5uJkn+9wCXleHw1p5f37wZOL/hiKfWl6sqG/w+QUQYK8l3onX1CyBqss6lsgI2t2SwlsKgjGcRCV+mBLeOQ1TQ5tEF76DAJaagc/gG02ueP9Yp+qs3m8ef0Cr2VARKW2pzS5RukNjkJTjvKg4nGMEy4WEm+5PF9u/XuTTg0ZpB7WvlCkUlyDOV8Gd25tikxvbdlkTLgWggXJGbXwXHdsdI3EkUXOFoc46kTMDgusdOMPWxDWYeg0imYD3lw90EWuZ3DduXOfaVsqjhWYWnSA92rnflhz35wO0d4EW5Lv9C4Ril5v40l3/wAGeEU577mIlGm8yC6Wo16T165JqBE82sJKi9YTq8A933XilEOUhxyQSiLZ+M+Y+yQWftHzH2TEhLZmqdacdXadJYCNxHVsP1U7E1HMrQ1hqR7sRmhoiYMAiHDeqOqyNo1SHkDsT7t+w3TcrrEuFPEA8WS117hr2Fwk62hdDJFLTX9q/Qyrz/Mmt2l/y6gO+Wb+EyhhsW6pOVpaAYJdGutgPBFSrfhtnhPgSY9ISNiv7Dz/AMx/pA+izuKUW6GJturLNllV7exOUW/Z9c32VhmULaWDpVR+KSNIuN08e8oMVKacgp7xpFfgsW7tSCBlP0+6lVcaMxuqHbm2xSmgCXAtcXTMhvdbhwTleswURVcW5DSYWwfeIAnnBHyW54LqTXPBm1OqLt+LLTB4cUVPaCzeFxWe2Xtlhc1ua7iG5gANToiG0mBxyAPblaZOcRIBI1FxJsr9V8q3K8R8mrG0WjUpNTbFOxssti5eMs5HBjXfzEt58Cs2zZuLL8grsHOCbXPDkjx9FjkrcqC8WXB0fEbcaADICTU2lRLp7BMRmMSfFYV/R6rH42Jeb26oAAiJ1cL6p3AdGab2z1lYiTrUOgj8vMovVMCV6ivEkbf/AIxTG9voknblP8wWDbsWj1mQ5jJgTUfGvepuL2LRpMDuqY4zYOBdabTJuo+kwppW9yvFZq39IqQ1ePMKNU6U0AR+Kzzb8pWewuFZUd2aNJughrAABcyZuNyKnjmMztFNoc0kBwMQRy0VrpMfCTv4FPKy9r9LsP8A5g8/spWD29SewOD5G7XistVI6oucAWwO8zIj0QwtVmQCkHNO+S2JbcACET6THp2TK8SRpn7fpTEnyUHanS2jTcA7NpuA496z9LH0xUd1zz/KLHhaFk+k2MD6wymRl8jmdY+EJ2LoMblTTLUpSN1V6d0Ro1x8lGd7QaX+WfP+i5u+VEqStfqOBeQcYt+Z08e0VoNqdv3j9lf0Olwe0OYLHkVwuCp2zMY+k8OFxvB0I/vely6HDLiIbxtLZncXdI+zmsDv8dDzTFTb5cSzMGk6HcDuIO9p4blz8Vc7c9OYm7Z38uBTNbaDssOuB7rt470EfR2PyM+uRucdt+qx2SoGTum0jiFj9udLKnWOaWty6AET3yqLHYmpVIJeSWjsguJAH7M6KqrYlziS68rVi6THj5SsZCDl5k9+0aZJJw9GT/yx9EFVzyQT6j2HaPf9T1aSkkoILwqNjG3MHAeQSOqb+UeQQQRAMxNeP+KVYA92l/sB+q0u04GJoOIn8J4jcCX0oMFEguhn5x/9f2M8P6/gNNxbSxpjVojxG9DYn6s/9Sp/vKCCCcUoOu4uLuROJSHsBiQDGkjTuQQSUMMT7S8Kyjg31qTclTM1pc2xLXmCO7TyXKv/ADRiSxrHVMzWWaCBYcJbBI70EF2uhk5Yt/JjIQi1wPUOl2JbVZVDxmYC1oyiAHRPPcLyt97PMUcUK3W3DchFzvzCO7shBBP6hJYZNc7fqBlhFJUjYYjZ7XOzEumIHasAiw+DbTnKXSd83twRoLkKcqqzPSI1bZjT8R0jd3JxmHDWhoJAAjcggj1yezKpEJuywKgfmmNxATe18C6s3LnjvBItfQEBBBNWSWpPzQNIymzekLWGpDXAOaGiDYEE3i0a7imsLiRJJu6Sd/vaiZ1QQXc8KKtoBkzF4zPRa1sgtzTcjUzE77z5pWAqZJc68gjUmxEcoPdwQQSXBJaQbKjFvJccxMHfM232IvvVTtag13bp6Cx3TwKJBaYoZF0yueTCiveggrkzVjQw6olMrIIJGpmjSqJOF2iWHfl3iVM/4iSOI1P9EEEyEmKnjjyQquInRNGsggo5MJQSE9agggpqYWlH/9k="/>
          <p:cNvSpPr>
            <a:spLocks noChangeAspect="1" noChangeArrowheads="1"/>
          </p:cNvSpPr>
          <p:nvPr/>
        </p:nvSpPr>
        <p:spPr bwMode="auto">
          <a:xfrm>
            <a:off x="1739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bostonclinicalresearch.com/wp-content/uploads/2012/07/One-Scientist-640x426.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8322" y="4114800"/>
            <a:ext cx="201769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2.gstatic.com/images?q=tbn:ANd9GcQWOlNvmZxUB_kh_d16Phgw8qhmwzZovjvHVDlv4Ipyj2wMXiX1CT90m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34401" y="4333876"/>
            <a:ext cx="2060141" cy="13620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ptsdperspectives.org/wp-content/uploads/2013/04/surgery.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29400" y="5372284"/>
            <a:ext cx="2020670" cy="135287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bcmj.org/sites/default/files/core2-figure.gif">
            <a:hlinkClick r:id="rId14"/>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44315"/>
          <a:stretch/>
        </p:blipFill>
        <p:spPr bwMode="auto">
          <a:xfrm>
            <a:off x="8300930" y="5543364"/>
            <a:ext cx="1600200" cy="11817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33400" y="5372284"/>
            <a:ext cx="5591657"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spcBef>
                <a:spcPts val="800"/>
              </a:spcBef>
              <a:buClrTx/>
              <a:buNone/>
            </a:pPr>
            <a:r>
              <a:rPr lang="en-US" sz="2000" dirty="0">
                <a:solidFill>
                  <a:srgbClr val="C00000"/>
                </a:solidFill>
              </a:rPr>
              <a:t>In other words, research is about learning how to make people </a:t>
            </a:r>
            <a:r>
              <a:rPr lang="en-US" sz="2000" dirty="0" smtClean="0">
                <a:solidFill>
                  <a:srgbClr val="C00000"/>
                </a:solidFill>
              </a:rPr>
              <a:t>better (about the interventions themselves), </a:t>
            </a:r>
            <a:r>
              <a:rPr lang="en-US" sz="2000" i="1" dirty="0">
                <a:solidFill>
                  <a:srgbClr val="C00000"/>
                </a:solidFill>
              </a:rPr>
              <a:t>not</a:t>
            </a:r>
            <a:r>
              <a:rPr lang="en-US" sz="2000" dirty="0">
                <a:solidFill>
                  <a:srgbClr val="C00000"/>
                </a:solidFill>
              </a:rPr>
              <a:t> about making any particular person </a:t>
            </a:r>
            <a:r>
              <a:rPr lang="en-US" sz="2000" dirty="0" smtClean="0">
                <a:solidFill>
                  <a:srgbClr val="C00000"/>
                </a:solidFill>
              </a:rPr>
              <a:t>better (though it may do so).</a:t>
            </a:r>
            <a:endParaRPr lang="en-US" sz="2000" dirty="0">
              <a:solidFill>
                <a:srgbClr val="C00000"/>
              </a:solidFill>
            </a:endParaRPr>
          </a:p>
        </p:txBody>
      </p:sp>
    </p:spTree>
    <p:extLst>
      <p:ext uri="{BB962C8B-B14F-4D97-AF65-F5344CB8AC3E}">
        <p14:creationId xmlns:p14="http://schemas.microsoft.com/office/powerpoint/2010/main" val="20778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par>
                          <p:cTn id="17" fill="hold">
                            <p:stCondLst>
                              <p:cond delay="500"/>
                            </p:stCondLst>
                            <p:childTnLst>
                              <p:par>
                                <p:cTn id="18" presetID="10" presetClass="entr" presetSubtype="0" fill="hold" nodeType="afterEffect">
                                  <p:stCondLst>
                                    <p:cond delay="3000"/>
                                  </p:stCondLst>
                                  <p:childTnLst>
                                    <p:set>
                                      <p:cBhvr>
                                        <p:cTn id="19" dur="1" fill="hold">
                                          <p:stCondLst>
                                            <p:cond delay="0"/>
                                          </p:stCondLst>
                                        </p:cTn>
                                        <p:tgtEl>
                                          <p:spTgt spid="1038"/>
                                        </p:tgtEl>
                                        <p:attrNameLst>
                                          <p:attrName>style.visibility</p:attrName>
                                        </p:attrNameLst>
                                      </p:cBhvr>
                                      <p:to>
                                        <p:strVal val="visible"/>
                                      </p:to>
                                    </p:set>
                                    <p:animEffect transition="in" filter="fade">
                                      <p:cBhvr>
                                        <p:cTn id="20" dur="1000"/>
                                        <p:tgtEl>
                                          <p:spTgt spid="1038"/>
                                        </p:tgtEl>
                                      </p:cBhvr>
                                    </p:animEffect>
                                  </p:childTnLst>
                                </p:cTn>
                              </p:par>
                            </p:childTnLst>
                          </p:cTn>
                        </p:par>
                        <p:par>
                          <p:cTn id="21" fill="hold">
                            <p:stCondLst>
                              <p:cond delay="4500"/>
                            </p:stCondLst>
                            <p:childTnLst>
                              <p:par>
                                <p:cTn id="22" presetID="10" presetClass="entr" presetSubtype="0" fill="hold" nodeType="afterEffect">
                                  <p:stCondLst>
                                    <p:cond delay="100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childTnLst>
                                </p:cTn>
                              </p:par>
                            </p:childTnLst>
                          </p:cTn>
                        </p:par>
                        <p:par>
                          <p:cTn id="25" fill="hold">
                            <p:stCondLst>
                              <p:cond delay="6500"/>
                            </p:stCondLst>
                            <p:childTnLst>
                              <p:par>
                                <p:cTn id="26" presetID="10" presetClass="entr" presetSubtype="0" fill="hold" nodeType="afterEffect">
                                  <p:stCondLst>
                                    <p:cond delay="1000"/>
                                  </p:stCondLst>
                                  <p:childTnLst>
                                    <p:set>
                                      <p:cBhvr>
                                        <p:cTn id="27" dur="1" fill="hold">
                                          <p:stCondLst>
                                            <p:cond delay="0"/>
                                          </p:stCondLst>
                                        </p:cTn>
                                        <p:tgtEl>
                                          <p:spTgt spid="1044"/>
                                        </p:tgtEl>
                                        <p:attrNameLst>
                                          <p:attrName>style.visibility</p:attrName>
                                        </p:attrNameLst>
                                      </p:cBhvr>
                                      <p:to>
                                        <p:strVal val="visible"/>
                                      </p:to>
                                    </p:set>
                                    <p:animEffect transition="in" filter="fade">
                                      <p:cBhvr>
                                        <p:cTn id="28" dur="1000"/>
                                        <p:tgtEl>
                                          <p:spTgt spid="1044"/>
                                        </p:tgtEl>
                                      </p:cBhvr>
                                    </p:animEffect>
                                  </p:childTnLst>
                                </p:cTn>
                              </p:par>
                            </p:childTnLst>
                          </p:cTn>
                        </p:par>
                        <p:par>
                          <p:cTn id="29" fill="hold">
                            <p:stCondLst>
                              <p:cond delay="8500"/>
                            </p:stCondLst>
                            <p:childTnLst>
                              <p:par>
                                <p:cTn id="30" presetID="10" presetClass="entr" presetSubtype="0" fill="hold" nodeType="afterEffect">
                                  <p:stCondLst>
                                    <p:cond delay="1000"/>
                                  </p:stCondLst>
                                  <p:childTnLst>
                                    <p:set>
                                      <p:cBhvr>
                                        <p:cTn id="31" dur="1" fill="hold">
                                          <p:stCondLst>
                                            <p:cond delay="0"/>
                                          </p:stCondLst>
                                        </p:cTn>
                                        <p:tgtEl>
                                          <p:spTgt spid="1040"/>
                                        </p:tgtEl>
                                        <p:attrNameLst>
                                          <p:attrName>style.visibility</p:attrName>
                                        </p:attrNameLst>
                                      </p:cBhvr>
                                      <p:to>
                                        <p:strVal val="visible"/>
                                      </p:to>
                                    </p:set>
                                    <p:animEffect transition="in" filter="fade">
                                      <p:cBhvr>
                                        <p:cTn id="32" dur="1000"/>
                                        <p:tgtEl>
                                          <p:spTgt spid="10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US" dirty="0"/>
              <a:t>From Patient to </a:t>
            </a:r>
            <a:r>
              <a:rPr lang="en-US" dirty="0" smtClean="0"/>
              <a:t>Participant:</a:t>
            </a:r>
            <a:br>
              <a:rPr lang="en-US" dirty="0" smtClean="0"/>
            </a:br>
            <a:r>
              <a:rPr lang="en-US" dirty="0" smtClean="0"/>
              <a:t>When Enrolling Patients is Justified</a:t>
            </a:r>
            <a:endParaRPr lang="en-US" dirty="0"/>
          </a:p>
        </p:txBody>
      </p:sp>
      <p:sp>
        <p:nvSpPr>
          <p:cNvPr id="22531" name="Rectangle 3"/>
          <p:cNvSpPr>
            <a:spLocks noGrp="1" noChangeArrowheads="1"/>
          </p:cNvSpPr>
          <p:nvPr>
            <p:ph idx="1"/>
          </p:nvPr>
        </p:nvSpPr>
        <p:spPr/>
        <p:txBody>
          <a:bodyPr>
            <a:noAutofit/>
          </a:bodyPr>
          <a:lstStyle/>
          <a:p>
            <a:r>
              <a:rPr lang="en-US" dirty="0" smtClean="0"/>
              <a:t>Clearly </a:t>
            </a:r>
            <a:r>
              <a:rPr lang="en-US" dirty="0"/>
              <a:t>minimal risk</a:t>
            </a:r>
          </a:p>
          <a:p>
            <a:pPr lvl="1"/>
            <a:r>
              <a:rPr lang="en-US" dirty="0"/>
              <a:t>Surveys, blood draws, etc.</a:t>
            </a:r>
          </a:p>
          <a:p>
            <a:r>
              <a:rPr lang="en-US" dirty="0"/>
              <a:t>Uncertainty Principle</a:t>
            </a:r>
          </a:p>
          <a:p>
            <a:pPr lvl="1"/>
            <a:r>
              <a:rPr lang="en-US" dirty="0"/>
              <a:t>Physician uncertain whether standard therapy is any better than proposed investigational drug/device/protocol</a:t>
            </a:r>
          </a:p>
          <a:p>
            <a:pPr lvl="2"/>
            <a:r>
              <a:rPr lang="en-US" dirty="0" smtClean="0"/>
              <a:t>Judgment-based determination</a:t>
            </a:r>
          </a:p>
          <a:p>
            <a:r>
              <a:rPr lang="en-US" dirty="0"/>
              <a:t>Clinical Equipoise</a:t>
            </a:r>
          </a:p>
          <a:p>
            <a:pPr lvl="1"/>
            <a:r>
              <a:rPr lang="en-US" dirty="0"/>
              <a:t>Medical community is uncertain about whether standard </a:t>
            </a:r>
            <a:r>
              <a:rPr lang="en-US" dirty="0" smtClean="0"/>
              <a:t>therapy (or placebo) </a:t>
            </a:r>
            <a:r>
              <a:rPr lang="en-US" dirty="0"/>
              <a:t>is any better than proposed investigational drug/device/protocol</a:t>
            </a:r>
          </a:p>
          <a:p>
            <a:pPr lvl="2"/>
            <a:r>
              <a:rPr lang="en-US" dirty="0" smtClean="0"/>
              <a:t>i.e., whether there is an effective </a:t>
            </a:r>
            <a:r>
              <a:rPr lang="en-US" i="1" dirty="0" smtClean="0"/>
              <a:t>standard</a:t>
            </a:r>
            <a:r>
              <a:rPr lang="en-US" dirty="0" smtClean="0"/>
              <a:t> of care</a:t>
            </a:r>
          </a:p>
          <a:p>
            <a:pPr lvl="2"/>
            <a:r>
              <a:rPr lang="en-US" dirty="0" smtClean="0"/>
              <a:t>Evidence-based determination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What Can Go Wrong?…</a:t>
            </a:r>
          </a:p>
        </p:txBody>
      </p:sp>
      <p:sp>
        <p:nvSpPr>
          <p:cNvPr id="25603" name="Rectangle 3"/>
          <p:cNvSpPr>
            <a:spLocks noGrp="1" noChangeArrowheads="1"/>
          </p:cNvSpPr>
          <p:nvPr>
            <p:ph idx="1"/>
          </p:nvPr>
        </p:nvSpPr>
        <p:spPr/>
        <p:txBody>
          <a:bodyPr>
            <a:normAutofit/>
          </a:bodyPr>
          <a:lstStyle/>
          <a:p>
            <a:pPr marL="0" indent="0">
              <a:buNone/>
            </a:pPr>
            <a:r>
              <a:rPr lang="en-US" sz="2400" dirty="0"/>
              <a:t>[Eighteen-year-old] Jesse </a:t>
            </a:r>
            <a:r>
              <a:rPr lang="en-US" sz="2400" dirty="0" err="1"/>
              <a:t>Gelsinger</a:t>
            </a:r>
            <a:r>
              <a:rPr lang="en-US" sz="2400" dirty="0"/>
              <a:t> was not sick before died. He suffered from </a:t>
            </a:r>
            <a:r>
              <a:rPr lang="en-US" sz="2400" dirty="0" err="1"/>
              <a:t>ornithine</a:t>
            </a:r>
            <a:r>
              <a:rPr lang="en-US" sz="2400" dirty="0"/>
              <a:t> </a:t>
            </a:r>
            <a:r>
              <a:rPr lang="en-US" sz="2400" dirty="0" err="1"/>
              <a:t>transcarbamylase</a:t>
            </a:r>
            <a:r>
              <a:rPr lang="en-US" sz="2400" dirty="0"/>
              <a:t> (OTC) deficiency, a rare metabolic disorder, but it was controlled with a low-protein diet and drugs, 32 pills a day. He knew when he signed up for the experiment at the University of Pennsylvania that he would not benefit; the study was to test the safety of a treatment for babies with a fatal form of his disorder. Still, it offered hope, the promise that someday Jesse might be rid of the cumbersome medications and diet so restrictive that half a hot dog was a treat. ''What's the worst that can happen to me?'' he told a friend….</a:t>
            </a:r>
          </a:p>
          <a:p>
            <a:pPr marL="0" indent="0">
              <a:buNone/>
            </a:pPr>
            <a:endParaRPr lang="en-US" sz="2400" dirty="0"/>
          </a:p>
          <a:p>
            <a:pPr marL="0" indent="0" algn="r">
              <a:buNone/>
            </a:pPr>
            <a:r>
              <a:rPr lang="en-US" sz="1400" dirty="0"/>
              <a:t>[From the NYT, Nov. 28, 1999</a:t>
            </a:r>
            <a:r>
              <a:rPr lang="en-US" sz="1400" dirty="0" smtClean="0"/>
              <a:t>]</a:t>
            </a:r>
            <a:endParaRPr lang="en-US" sz="1400" dirty="0"/>
          </a:p>
        </p:txBody>
      </p:sp>
    </p:spTree>
    <p:extLst>
      <p:ext uri="{BB962C8B-B14F-4D97-AF65-F5344CB8AC3E}">
        <p14:creationId xmlns:p14="http://schemas.microsoft.com/office/powerpoint/2010/main" val="217906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dirty="0" smtClean="0"/>
              <a:t>Therapeutic Misconception:</a:t>
            </a:r>
            <a:br>
              <a:rPr lang="en-US" dirty="0" smtClean="0"/>
            </a:br>
            <a:r>
              <a:rPr lang="en-US" dirty="0" smtClean="0"/>
              <a:t>Defining a Concern</a:t>
            </a:r>
          </a:p>
        </p:txBody>
      </p:sp>
      <p:sp>
        <p:nvSpPr>
          <p:cNvPr id="24579" name="Rectangle 3"/>
          <p:cNvSpPr>
            <a:spLocks noGrp="1" noChangeArrowheads="1"/>
          </p:cNvSpPr>
          <p:nvPr>
            <p:ph idx="1"/>
          </p:nvPr>
        </p:nvSpPr>
        <p:spPr/>
        <p:txBody>
          <a:bodyPr>
            <a:normAutofit/>
          </a:bodyPr>
          <a:lstStyle/>
          <a:p>
            <a:pPr marL="562356" indent="-457200">
              <a:defRPr/>
            </a:pPr>
            <a:r>
              <a:rPr lang="en-US" dirty="0" smtClean="0"/>
              <a:t>Failure to appreciate that RCTs impose guidelines on practitioners that interfere with direct therapeutic care</a:t>
            </a:r>
          </a:p>
          <a:p>
            <a:pPr marL="105156" indent="0" algn="r">
              <a:buNone/>
              <a:defRPr/>
            </a:pPr>
            <a:r>
              <a:rPr lang="en-US" sz="1800" dirty="0"/>
              <a:t>(</a:t>
            </a:r>
            <a:r>
              <a:rPr lang="en-US" sz="1800" i="1" dirty="0" err="1"/>
              <a:t>Appelbaum</a:t>
            </a:r>
            <a:r>
              <a:rPr lang="en-US" sz="1800" i="1" dirty="0"/>
              <a:t>, et al. 1982/1987</a:t>
            </a:r>
            <a:r>
              <a:rPr lang="en-US" sz="1800" dirty="0"/>
              <a:t>)</a:t>
            </a:r>
          </a:p>
          <a:p>
            <a:pPr marL="562356" indent="-457200">
              <a:defRPr/>
            </a:pPr>
            <a:r>
              <a:rPr lang="en-US" dirty="0" smtClean="0"/>
              <a:t>Belief that the purpose of a trial is to benefit the individual rather than gather data</a:t>
            </a:r>
          </a:p>
          <a:p>
            <a:pPr marL="105156" indent="0" algn="r">
              <a:buNone/>
              <a:defRPr/>
            </a:pPr>
            <a:r>
              <a:rPr lang="en-US" sz="1800" dirty="0"/>
              <a:t>(</a:t>
            </a:r>
            <a:r>
              <a:rPr lang="en-US" sz="1800" i="1" dirty="0"/>
              <a:t>NBAC 2001</a:t>
            </a:r>
            <a:r>
              <a:rPr lang="en-US" sz="1800" dirty="0"/>
              <a:t>)</a:t>
            </a:r>
            <a:endParaRPr lang="en-US" sz="3600" dirty="0"/>
          </a:p>
          <a:p>
            <a:pPr marL="562356" indent="-457200">
              <a:defRPr/>
            </a:pPr>
            <a:r>
              <a:rPr lang="en-US" dirty="0" smtClean="0"/>
              <a:t>Believing that research will provide therapeutic benefit</a:t>
            </a:r>
          </a:p>
          <a:p>
            <a:pPr marL="105156" indent="0" algn="r">
              <a:buNone/>
              <a:defRPr/>
            </a:pPr>
            <a:r>
              <a:rPr lang="en-US" sz="1800" dirty="0"/>
              <a:t>(</a:t>
            </a:r>
            <a:r>
              <a:rPr lang="en-US" sz="1800" i="1" dirty="0" err="1"/>
              <a:t>Lidz</a:t>
            </a:r>
            <a:r>
              <a:rPr lang="en-US" sz="1800" i="1" dirty="0"/>
              <a:t>, et al. 2004</a:t>
            </a:r>
            <a:r>
              <a:rPr lang="en-US" sz="1800" dirty="0"/>
              <a:t>)</a:t>
            </a:r>
            <a:endParaRPr lang="en-US" dirty="0"/>
          </a:p>
        </p:txBody>
      </p:sp>
    </p:spTree>
    <p:extLst>
      <p:ext uri="{BB962C8B-B14F-4D97-AF65-F5344CB8AC3E}">
        <p14:creationId xmlns:p14="http://schemas.microsoft.com/office/powerpoint/2010/main" val="55914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1" end="1"/>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2" end="2"/>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3" end="3"/>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4" end="4"/>
                                            </p:txEl>
                                          </p:spTgt>
                                        </p:tgtEl>
                                        <p:attrNameLst>
                                          <p:attrName>ppt_c</p:attrName>
                                        </p:attrNameLst>
                                      </p:cBhvr>
                                      <p:to>
                                        <a:schemeClr val="tx2"/>
                                      </p:to>
                                    </p:animClr>
                                  </p:subTnLst>
                                </p:cTn>
                              </p:par>
                              <p:par>
                                <p:cTn id="19" presetID="1" presetClass="entr" presetSubtype="0" fill="hold" grpId="0" nodeType="with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Consensus on TM?</a:t>
            </a:r>
            <a:endParaRPr lang="en-US" dirty="0"/>
          </a:p>
        </p:txBody>
      </p:sp>
      <p:sp>
        <p:nvSpPr>
          <p:cNvPr id="3" name="Content Placeholder 2"/>
          <p:cNvSpPr>
            <a:spLocks noGrp="1"/>
          </p:cNvSpPr>
          <p:nvPr>
            <p:ph idx="1"/>
          </p:nvPr>
        </p:nvSpPr>
        <p:spPr/>
        <p:txBody>
          <a:bodyPr>
            <a:normAutofit/>
          </a:bodyPr>
          <a:lstStyle/>
          <a:p>
            <a:pPr marL="562356" indent="-457200">
              <a:defRPr/>
            </a:pPr>
            <a:r>
              <a:rPr lang="en-US" dirty="0" smtClean="0"/>
              <a:t>TM = NOT</a:t>
            </a:r>
            <a:r>
              <a:rPr lang="en-US" sz="3600" dirty="0" smtClean="0"/>
              <a:t> </a:t>
            </a:r>
            <a:r>
              <a:rPr lang="en-US" dirty="0"/>
              <a:t>understanding that research aims at </a:t>
            </a:r>
            <a:r>
              <a:rPr lang="en-US" i="1" dirty="0"/>
              <a:t>generalizable</a:t>
            </a:r>
            <a:r>
              <a:rPr lang="en-US" dirty="0"/>
              <a:t> </a:t>
            </a:r>
            <a:r>
              <a:rPr lang="en-US" dirty="0" smtClean="0"/>
              <a:t>knowledge</a:t>
            </a:r>
            <a:endParaRPr lang="en-US" sz="3600" dirty="0" smtClean="0"/>
          </a:p>
          <a:p>
            <a:pPr marL="562356" indent="-457200">
              <a:defRPr/>
            </a:pPr>
            <a:r>
              <a:rPr lang="en-US" dirty="0" smtClean="0"/>
              <a:t>Keeping purpose/intent/aim </a:t>
            </a:r>
            <a:r>
              <a:rPr lang="en-US" dirty="0"/>
              <a:t>of </a:t>
            </a:r>
            <a:r>
              <a:rPr lang="en-US" dirty="0" smtClean="0"/>
              <a:t>research clear</a:t>
            </a:r>
          </a:p>
          <a:p>
            <a:pPr marL="962406" lvl="1" indent="-457200">
              <a:defRPr/>
            </a:pPr>
            <a:r>
              <a:rPr lang="en-US" dirty="0" smtClean="0"/>
              <a:t>Dangers</a:t>
            </a:r>
          </a:p>
          <a:p>
            <a:pPr marL="1362456" lvl="2" indent="-457200">
              <a:defRPr/>
            </a:pPr>
            <a:r>
              <a:rPr lang="en-US" dirty="0" smtClean="0"/>
              <a:t>Patients </a:t>
            </a:r>
            <a:r>
              <a:rPr lang="en-US" dirty="0"/>
              <a:t>may react primarily to </a:t>
            </a:r>
            <a:r>
              <a:rPr lang="en-US" i="1" dirty="0"/>
              <a:t>therapeutic</a:t>
            </a:r>
            <a:r>
              <a:rPr lang="en-US" dirty="0"/>
              <a:t> </a:t>
            </a:r>
            <a:r>
              <a:rPr lang="en-US" dirty="0" smtClean="0"/>
              <a:t>intent</a:t>
            </a:r>
          </a:p>
          <a:p>
            <a:pPr marL="1362456" lvl="2" indent="-457200">
              <a:defRPr/>
            </a:pPr>
            <a:r>
              <a:rPr lang="en-US" dirty="0" smtClean="0"/>
              <a:t>Study </a:t>
            </a:r>
            <a:r>
              <a:rPr lang="en-US" dirty="0"/>
              <a:t>personnel may imply therapeutic </a:t>
            </a:r>
            <a:r>
              <a:rPr lang="en-US" dirty="0" smtClean="0"/>
              <a:t>potential</a:t>
            </a:r>
          </a:p>
          <a:p>
            <a:pPr marL="1819656" lvl="3" indent="-457200">
              <a:defRPr/>
            </a:pPr>
            <a:r>
              <a:rPr lang="en-US" dirty="0" smtClean="0"/>
              <a:t>Therapeutic </a:t>
            </a:r>
            <a:r>
              <a:rPr lang="en-US" dirty="0"/>
              <a:t>intent may be there (</a:t>
            </a:r>
            <a:r>
              <a:rPr lang="en-US" i="1" dirty="0"/>
              <a:t>DeMarco/Markham 2004; Markham 2006</a:t>
            </a:r>
            <a:r>
              <a:rPr lang="en-US" dirty="0"/>
              <a:t>)—even achievable—but should not be focus of </a:t>
            </a:r>
            <a:r>
              <a:rPr lang="en-US" dirty="0" smtClean="0"/>
              <a:t>discussion</a:t>
            </a:r>
          </a:p>
          <a:p>
            <a:pPr marL="1105598" lvl="3" indent="0">
              <a:buNone/>
              <a:defRPr/>
            </a:pPr>
            <a:endParaRPr lang="en-US" sz="2000" dirty="0"/>
          </a:p>
          <a:p>
            <a:pPr marL="1105598" lvl="3" indent="0" algn="r">
              <a:buNone/>
              <a:defRPr/>
            </a:pPr>
            <a:r>
              <a:rPr lang="en-US" sz="1400" dirty="0"/>
              <a:t>(</a:t>
            </a:r>
            <a:r>
              <a:rPr lang="en-US" sz="1400" i="1" dirty="0"/>
              <a:t>Henderson, et al 2007</a:t>
            </a:r>
            <a:r>
              <a:rPr lang="en-US" sz="1400" dirty="0"/>
              <a:t>)</a:t>
            </a:r>
          </a:p>
        </p:txBody>
      </p:sp>
    </p:spTree>
    <p:extLst>
      <p:ext uri="{BB962C8B-B14F-4D97-AF65-F5344CB8AC3E}">
        <p14:creationId xmlns:p14="http://schemas.microsoft.com/office/powerpoint/2010/main" val="212447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TM Is </a:t>
            </a:r>
            <a:r>
              <a:rPr lang="en-US" i="1" dirty="0" smtClean="0"/>
              <a:t>NOT</a:t>
            </a:r>
            <a:endParaRPr lang="en-US" dirty="0"/>
          </a:p>
        </p:txBody>
      </p:sp>
      <p:sp>
        <p:nvSpPr>
          <p:cNvPr id="3" name="Content Placeholder 2"/>
          <p:cNvSpPr>
            <a:spLocks noGrp="1"/>
          </p:cNvSpPr>
          <p:nvPr>
            <p:ph idx="1"/>
          </p:nvPr>
        </p:nvSpPr>
        <p:spPr/>
        <p:txBody>
          <a:bodyPr>
            <a:normAutofit lnSpcReduction="10000"/>
          </a:bodyPr>
          <a:lstStyle/>
          <a:p>
            <a:r>
              <a:rPr lang="en-US" dirty="0" smtClean="0"/>
              <a:t>Therapeutic </a:t>
            </a:r>
            <a:r>
              <a:rPr lang="en-US" dirty="0" err="1" smtClean="0"/>
              <a:t>Mis</a:t>
            </a:r>
            <a:r>
              <a:rPr lang="en-US" dirty="0" smtClean="0"/>
              <a:t>-estimation</a:t>
            </a:r>
          </a:p>
          <a:p>
            <a:pPr lvl="1"/>
            <a:r>
              <a:rPr lang="en-US" dirty="0" smtClean="0"/>
              <a:t>Underestimating Risks</a:t>
            </a:r>
          </a:p>
          <a:p>
            <a:pPr marL="457200" lvl="1" indent="0">
              <a:buNone/>
            </a:pPr>
            <a:r>
              <a:rPr lang="en-US" dirty="0" smtClean="0"/>
              <a:t>and/or</a:t>
            </a:r>
          </a:p>
          <a:p>
            <a:pPr lvl="1"/>
            <a:r>
              <a:rPr lang="en-US" dirty="0" smtClean="0"/>
              <a:t>Overestimating Benefits</a:t>
            </a:r>
          </a:p>
          <a:p>
            <a:r>
              <a:rPr lang="en-US" dirty="0" smtClean="0"/>
              <a:t>Therapeutic Optimism</a:t>
            </a:r>
          </a:p>
          <a:p>
            <a:pPr lvl="1"/>
            <a:r>
              <a:rPr lang="en-US" dirty="0" smtClean="0"/>
              <a:t>Hoping for best personal outcome</a:t>
            </a:r>
          </a:p>
          <a:p>
            <a:pPr marL="457200" lvl="1" indent="0" algn="r">
              <a:buNone/>
            </a:pPr>
            <a:r>
              <a:rPr lang="en-US" sz="1200" dirty="0"/>
              <a:t>(</a:t>
            </a:r>
            <a:r>
              <a:rPr lang="en-US" sz="1200" i="1" dirty="0" err="1"/>
              <a:t>Horng</a:t>
            </a:r>
            <a:r>
              <a:rPr lang="en-US" sz="1200" i="1" dirty="0"/>
              <a:t> &amp; Grady 2003</a:t>
            </a:r>
            <a:r>
              <a:rPr lang="en-US" sz="1200" dirty="0"/>
              <a:t>)</a:t>
            </a:r>
          </a:p>
          <a:p>
            <a:r>
              <a:rPr lang="en-US" dirty="0" smtClean="0"/>
              <a:t>Research uses unproven methods…</a:t>
            </a:r>
          </a:p>
          <a:p>
            <a:pPr lvl="1"/>
            <a:r>
              <a:rPr lang="en-US" dirty="0" smtClean="0"/>
              <a:t>…while standard medical care (typically) uses proven methods</a:t>
            </a:r>
          </a:p>
          <a:p>
            <a:r>
              <a:rPr lang="en-US" dirty="0" smtClean="0"/>
              <a:t>Research is risky…</a:t>
            </a:r>
          </a:p>
          <a:p>
            <a:pPr lvl="1"/>
            <a:r>
              <a:rPr lang="en-US" dirty="0" smtClean="0"/>
              <a:t>…but so is standard </a:t>
            </a:r>
            <a:r>
              <a:rPr lang="en-US" dirty="0"/>
              <a:t>m</a:t>
            </a:r>
            <a:r>
              <a:rPr lang="en-US" dirty="0" smtClean="0"/>
              <a:t>edical care</a:t>
            </a:r>
          </a:p>
          <a:p>
            <a:pPr marL="0" indent="0" algn="r">
              <a:buNone/>
            </a:pPr>
            <a:r>
              <a:rPr lang="en-US" sz="1200" dirty="0" smtClean="0"/>
              <a:t>(</a:t>
            </a:r>
            <a:r>
              <a:rPr lang="en-US" sz="1200" i="1" dirty="0" err="1" smtClean="0"/>
              <a:t>Wendler</a:t>
            </a:r>
            <a:r>
              <a:rPr lang="en-US" sz="1200" i="1" dirty="0" smtClean="0"/>
              <a:t> </a:t>
            </a:r>
            <a:r>
              <a:rPr lang="en-US" sz="1200" i="1" dirty="0"/>
              <a:t>2012</a:t>
            </a:r>
            <a:r>
              <a:rPr lang="en-US" sz="1200" dirty="0" smtClean="0"/>
              <a:t>)</a:t>
            </a:r>
            <a:endParaRPr lang="en-US" sz="1200" dirty="0"/>
          </a:p>
        </p:txBody>
      </p:sp>
    </p:spTree>
    <p:extLst>
      <p:ext uri="{BB962C8B-B14F-4D97-AF65-F5344CB8AC3E}">
        <p14:creationId xmlns:p14="http://schemas.microsoft.com/office/powerpoint/2010/main" val="279007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Other Factors in Communication</a:t>
            </a:r>
          </a:p>
        </p:txBody>
      </p:sp>
      <p:sp>
        <p:nvSpPr>
          <p:cNvPr id="3" name="Content Placeholder 2"/>
          <p:cNvSpPr>
            <a:spLocks noGrp="1"/>
          </p:cNvSpPr>
          <p:nvPr>
            <p:ph idx="1"/>
          </p:nvPr>
        </p:nvSpPr>
        <p:spPr/>
        <p:txBody>
          <a:bodyPr>
            <a:normAutofit/>
          </a:bodyPr>
          <a:lstStyle/>
          <a:p>
            <a:pPr marL="236538" indent="-236538">
              <a:defRPr/>
            </a:pPr>
            <a:r>
              <a:rPr lang="en-US" dirty="0"/>
              <a:t>Psychology may interfere with reasoning</a:t>
            </a:r>
          </a:p>
          <a:p>
            <a:pPr marL="510858" lvl="1" indent="-236538">
              <a:defRPr/>
            </a:pPr>
            <a:r>
              <a:rPr lang="en-US" dirty="0" smtClean="0"/>
              <a:t>Patients </a:t>
            </a:r>
            <a:r>
              <a:rPr lang="en-US" dirty="0" smtClean="0">
                <a:sym typeface="Wingdings" panose="05000000000000000000" pitchFamily="2" charset="2"/>
              </a:rPr>
              <a:t> participants</a:t>
            </a:r>
            <a:r>
              <a:rPr lang="en-US" dirty="0" smtClean="0"/>
              <a:t> </a:t>
            </a:r>
            <a:r>
              <a:rPr lang="en-US" dirty="0"/>
              <a:t>register optimism and hope, not understanding </a:t>
            </a:r>
            <a:r>
              <a:rPr lang="en-US" sz="1800" dirty="0"/>
              <a:t>(</a:t>
            </a:r>
            <a:r>
              <a:rPr lang="en-US" sz="1800" i="1" dirty="0" err="1"/>
              <a:t>Weinfurt</a:t>
            </a:r>
            <a:r>
              <a:rPr lang="en-US" sz="1800" i="1" dirty="0"/>
              <a:t> et al. 2008</a:t>
            </a:r>
            <a:r>
              <a:rPr lang="en-US" sz="1800" dirty="0"/>
              <a:t>)</a:t>
            </a:r>
            <a:endParaRPr lang="en-US" dirty="0"/>
          </a:p>
          <a:p>
            <a:pPr marL="785178" lvl="2" indent="-236538">
              <a:defRPr/>
            </a:pPr>
            <a:r>
              <a:rPr lang="en-US" dirty="0" smtClean="0"/>
              <a:t>Study personnel might not correct patient assumptions or inferences in order to sustain hope</a:t>
            </a:r>
          </a:p>
          <a:p>
            <a:pPr marL="510858" lvl="1" indent="-236538">
              <a:defRPr/>
            </a:pPr>
            <a:r>
              <a:rPr lang="en-US" dirty="0" smtClean="0"/>
              <a:t>Patients </a:t>
            </a:r>
            <a:r>
              <a:rPr lang="en-US" dirty="0" smtClean="0">
                <a:sym typeface="Wingdings" panose="05000000000000000000" pitchFamily="2" charset="2"/>
              </a:rPr>
              <a:t> participants have unrealistic optimism</a:t>
            </a:r>
            <a:r>
              <a:rPr lang="en-US" dirty="0" smtClean="0"/>
              <a:t> </a:t>
            </a:r>
            <a:r>
              <a:rPr lang="en-US" sz="1800" dirty="0" smtClean="0"/>
              <a:t>(</a:t>
            </a:r>
            <a:r>
              <a:rPr lang="en-US" sz="1800" i="1" dirty="0" smtClean="0"/>
              <a:t>Jansen et al. 2011</a:t>
            </a:r>
            <a:r>
              <a:rPr lang="en-US" sz="1800" dirty="0" smtClean="0"/>
              <a:t>)</a:t>
            </a:r>
            <a:endParaRPr lang="en-US" dirty="0"/>
          </a:p>
          <a:p>
            <a:pPr marL="785178" lvl="2" indent="-236538">
              <a:defRPr/>
            </a:pPr>
            <a:r>
              <a:rPr lang="en-US" dirty="0" smtClean="0"/>
              <a:t>Individuals overestimate their protections/strengths and underestimate their vulnerabilities/weaknesses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Prevalence of Concerning Reasons for Participation</a:t>
            </a:r>
            <a:endParaRPr lang="en-US" dirty="0"/>
          </a:p>
        </p:txBody>
      </p:sp>
      <p:sp>
        <p:nvSpPr>
          <p:cNvPr id="3" name="Content Placeholder 2"/>
          <p:cNvSpPr>
            <a:spLocks noGrp="1"/>
          </p:cNvSpPr>
          <p:nvPr>
            <p:ph idx="1"/>
          </p:nvPr>
        </p:nvSpPr>
        <p:spPr/>
        <p:txBody>
          <a:bodyPr>
            <a:noAutofit/>
          </a:bodyPr>
          <a:lstStyle/>
          <a:p>
            <a:r>
              <a:rPr lang="en-US" sz="2400" dirty="0" smtClean="0"/>
              <a:t>From 30-90% of </a:t>
            </a:r>
            <a:r>
              <a:rPr lang="en-US" sz="2400" dirty="0"/>
              <a:t>subjects exhibit therapeutic </a:t>
            </a:r>
            <a:r>
              <a:rPr lang="en-US" sz="2400" dirty="0" smtClean="0"/>
              <a:t>misconceptions depending on type of trial</a:t>
            </a:r>
            <a:endParaRPr lang="en-US" sz="3200" i="1" dirty="0"/>
          </a:p>
          <a:p>
            <a:pPr lvl="1"/>
            <a:r>
              <a:rPr lang="en-US" sz="2000" i="1" dirty="0"/>
              <a:t>Findings from psychiatric, genetic, and cancer trials</a:t>
            </a:r>
          </a:p>
          <a:p>
            <a:pPr marL="457200" lvl="1" indent="0" algn="r">
              <a:buNone/>
            </a:pPr>
            <a:r>
              <a:rPr lang="en-US" sz="1400" dirty="0"/>
              <a:t>(</a:t>
            </a:r>
            <a:r>
              <a:rPr lang="en-US" sz="1400" i="1" dirty="0" err="1"/>
              <a:t>Appelbaum</a:t>
            </a:r>
            <a:r>
              <a:rPr lang="en-US" sz="1400" i="1" dirty="0"/>
              <a:t>, et al. 1987; 2002; 2004; Henderson et al. </a:t>
            </a:r>
            <a:r>
              <a:rPr lang="en-US" sz="1400" i="1" dirty="0" smtClean="0"/>
              <a:t>2006;</a:t>
            </a:r>
            <a:r>
              <a:rPr lang="en-US" sz="1200" i="1" dirty="0"/>
              <a:t> Daugherty, et al. 1995;  </a:t>
            </a:r>
            <a:r>
              <a:rPr lang="en-US" sz="1200" i="1" dirty="0" err="1"/>
              <a:t>Nurgat</a:t>
            </a:r>
            <a:r>
              <a:rPr lang="en-US" sz="1200" i="1" dirty="0"/>
              <a:t>, et al. 2005</a:t>
            </a:r>
            <a:r>
              <a:rPr lang="en-US" sz="1400" i="1" dirty="0" smtClean="0"/>
              <a:t>)</a:t>
            </a:r>
            <a:endParaRPr lang="en-US" sz="2000" i="1" dirty="0"/>
          </a:p>
          <a:p>
            <a:r>
              <a:rPr lang="en-US" sz="2400" dirty="0"/>
              <a:t>85% of participants fail to cite research-related disadvantages/risks as risks of their participation</a:t>
            </a:r>
          </a:p>
          <a:p>
            <a:pPr marL="0" indent="0" algn="r">
              <a:buNone/>
            </a:pPr>
            <a:r>
              <a:rPr lang="en-US" sz="1400" dirty="0"/>
              <a:t>(</a:t>
            </a:r>
            <a:r>
              <a:rPr lang="en-US" sz="1400" i="1" dirty="0" err="1"/>
              <a:t>Lidz</a:t>
            </a:r>
            <a:r>
              <a:rPr lang="en-US" sz="1400" i="1" dirty="0"/>
              <a:t>, et al. 2003; 2004</a:t>
            </a:r>
            <a:r>
              <a:rPr lang="en-US" sz="1800" dirty="0" smtClean="0"/>
              <a:t>)</a:t>
            </a:r>
          </a:p>
          <a:p>
            <a:r>
              <a:rPr lang="en-US" sz="2400" dirty="0" smtClean="0"/>
              <a:t>66-90</a:t>
            </a:r>
            <a:r>
              <a:rPr lang="en-US" sz="2400" dirty="0"/>
              <a:t>% cited lack of a better option; potential for better care</a:t>
            </a:r>
          </a:p>
          <a:p>
            <a:pPr lvl="1"/>
            <a:r>
              <a:rPr lang="en-US" sz="2000" dirty="0"/>
              <a:t>30-50% were aware that palliation w/out going into the trial was an option</a:t>
            </a:r>
          </a:p>
          <a:p>
            <a:pPr marL="0" indent="0">
              <a:buNone/>
            </a:pPr>
            <a:endParaRPr lang="en-US" sz="2400" dirty="0" smtClean="0"/>
          </a:p>
          <a:p>
            <a:r>
              <a:rPr lang="en-US" sz="2400" dirty="0" smtClean="0"/>
              <a:t>65-70</a:t>
            </a:r>
            <a:r>
              <a:rPr lang="en-US" sz="2400" dirty="0"/>
              <a:t>% because they trust their oncologist</a:t>
            </a:r>
          </a:p>
          <a:p>
            <a:pPr lvl="1"/>
            <a:r>
              <a:rPr lang="en-US" sz="2000" dirty="0"/>
              <a:t>Misplaced trust in physician as clinician, not </a:t>
            </a:r>
            <a:r>
              <a:rPr lang="en-US" sz="2000" dirty="0" smtClean="0"/>
              <a:t>researcher</a:t>
            </a:r>
          </a:p>
          <a:p>
            <a:pPr marL="0" lvl="1" indent="0" algn="r">
              <a:buNone/>
            </a:pPr>
            <a:r>
              <a:rPr lang="en-US" sz="1400" dirty="0"/>
              <a:t>(</a:t>
            </a:r>
            <a:r>
              <a:rPr lang="en-US" sz="1400" i="1" dirty="0"/>
              <a:t>de Melo-Martin/Ho 2008</a:t>
            </a:r>
            <a:r>
              <a:rPr lang="en-US" sz="1400" dirty="0" smtClean="0"/>
              <a:t>)</a:t>
            </a:r>
            <a:endParaRPr lang="en-US" sz="1400" dirty="0"/>
          </a:p>
        </p:txBody>
      </p:sp>
    </p:spTree>
    <p:extLst>
      <p:ext uri="{BB962C8B-B14F-4D97-AF65-F5344CB8AC3E}">
        <p14:creationId xmlns:p14="http://schemas.microsoft.com/office/powerpoint/2010/main" val="357206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Why Might Someone Want to Be a Research Participant?</a:t>
            </a:r>
          </a:p>
        </p:txBody>
      </p:sp>
      <p:sp>
        <p:nvSpPr>
          <p:cNvPr id="3" name="Content Placeholder 2"/>
          <p:cNvSpPr>
            <a:spLocks noGrp="1"/>
          </p:cNvSpPr>
          <p:nvPr>
            <p:ph idx="1"/>
          </p:nvPr>
        </p:nvSpPr>
        <p:spPr/>
        <p:txBody>
          <a:bodyPr>
            <a:normAutofit/>
          </a:bodyPr>
          <a:lstStyle/>
          <a:p>
            <a:r>
              <a:rPr lang="en-US" dirty="0"/>
              <a:t>To get the latest treatment available</a:t>
            </a:r>
          </a:p>
          <a:p>
            <a:pPr lvl="1"/>
            <a:r>
              <a:rPr lang="en-US" dirty="0"/>
              <a:t>This is </a:t>
            </a:r>
            <a:r>
              <a:rPr lang="en-US" b="1" dirty="0">
                <a:solidFill>
                  <a:srgbClr val="FF0000"/>
                </a:solidFill>
              </a:rPr>
              <a:t>NOT</a:t>
            </a:r>
            <a:r>
              <a:rPr lang="en-US" dirty="0"/>
              <a:t> a good reason to participate in research</a:t>
            </a:r>
          </a:p>
          <a:p>
            <a:pPr lvl="2"/>
            <a:r>
              <a:rPr lang="en-US" dirty="0"/>
              <a:t>Remember – </a:t>
            </a:r>
            <a:r>
              <a:rPr lang="en-US" i="1" dirty="0"/>
              <a:t>research does not try to help any one individual get better</a:t>
            </a:r>
          </a:p>
          <a:p>
            <a:r>
              <a:rPr lang="en-US" dirty="0"/>
              <a:t>To learn something about him/herself</a:t>
            </a:r>
          </a:p>
          <a:p>
            <a:pPr lvl="1"/>
            <a:r>
              <a:rPr lang="en-US" dirty="0"/>
              <a:t>This is an </a:t>
            </a:r>
            <a:r>
              <a:rPr lang="en-US" b="1" dirty="0">
                <a:solidFill>
                  <a:schemeClr val="tx1">
                    <a:lumMod val="60000"/>
                    <a:lumOff val="40000"/>
                  </a:schemeClr>
                </a:solidFill>
              </a:rPr>
              <a:t>OK</a:t>
            </a:r>
            <a:r>
              <a:rPr lang="en-US" dirty="0"/>
              <a:t> reason to participate, but it may not apply</a:t>
            </a:r>
          </a:p>
          <a:p>
            <a:pPr lvl="2"/>
            <a:r>
              <a:rPr lang="en-US" dirty="0"/>
              <a:t>Remember – not all research gives feedback/information to the participant</a:t>
            </a:r>
          </a:p>
          <a:p>
            <a:r>
              <a:rPr lang="en-US" dirty="0"/>
              <a:t>To help healthcare professionals learn about a condition or treatment</a:t>
            </a:r>
          </a:p>
          <a:p>
            <a:pPr lvl="1"/>
            <a:r>
              <a:rPr lang="en-US" dirty="0"/>
              <a:t>This is a </a:t>
            </a:r>
            <a:r>
              <a:rPr lang="en-US" b="1" dirty="0">
                <a:solidFill>
                  <a:srgbClr val="00B050"/>
                </a:solidFill>
              </a:rPr>
              <a:t>GOOD</a:t>
            </a:r>
            <a:r>
              <a:rPr lang="en-US" dirty="0"/>
              <a:t> reason to participate, but be careful</a:t>
            </a:r>
          </a:p>
          <a:p>
            <a:pPr lvl="2"/>
            <a:r>
              <a:rPr lang="en-US" dirty="0"/>
              <a:t>Remember – no research can </a:t>
            </a:r>
            <a:r>
              <a:rPr lang="en-US" i="1" dirty="0"/>
              <a:t>promise</a:t>
            </a:r>
            <a:r>
              <a:rPr lang="en-US" dirty="0"/>
              <a:t> that we learn something helpful to others</a:t>
            </a:r>
          </a:p>
        </p:txBody>
      </p:sp>
    </p:spTree>
    <p:extLst>
      <p:ext uri="{BB962C8B-B14F-4D97-AF65-F5344CB8AC3E}">
        <p14:creationId xmlns:p14="http://schemas.microsoft.com/office/powerpoint/2010/main" val="4853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Coda:</a:t>
            </a:r>
            <a:br>
              <a:rPr lang="en-US" dirty="0" smtClean="0"/>
            </a:br>
            <a:r>
              <a:rPr lang="en-US" dirty="0" smtClean="0"/>
              <a:t>The Role of the Institution</a:t>
            </a:r>
            <a:endParaRPr lang="en-US" dirty="0"/>
          </a:p>
        </p:txBody>
      </p:sp>
      <p:sp>
        <p:nvSpPr>
          <p:cNvPr id="2" name="Text Placeholder 1"/>
          <p:cNvSpPr>
            <a:spLocks noGrp="1"/>
          </p:cNvSpPr>
          <p:nvPr>
            <p:ph type="body" idx="1"/>
          </p:nvPr>
        </p:nvSpPr>
        <p:spPr/>
        <p:txBody>
          <a:bodyPr/>
          <a:lstStyle/>
          <a:p>
            <a:r>
              <a:rPr lang="en-US" dirty="0" smtClean="0"/>
              <a:t>FWA and Federal Regulations – IRB &amp; Compliance</a:t>
            </a:r>
            <a:endParaRPr lang="en-US" dirty="0"/>
          </a:p>
        </p:txBody>
      </p:sp>
    </p:spTree>
    <p:extLst>
      <p:ext uri="{BB962C8B-B14F-4D97-AF65-F5344CB8AC3E}">
        <p14:creationId xmlns:p14="http://schemas.microsoft.com/office/powerpoint/2010/main" val="83734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r>
              <a:rPr lang="en-US" dirty="0"/>
              <a:t>IRB &amp; More</a:t>
            </a:r>
          </a:p>
        </p:txBody>
      </p:sp>
      <p:sp>
        <p:nvSpPr>
          <p:cNvPr id="48131" name="Rectangle 3"/>
          <p:cNvSpPr>
            <a:spLocks noGrp="1" noChangeArrowheads="1"/>
          </p:cNvSpPr>
          <p:nvPr>
            <p:ph idx="1"/>
          </p:nvPr>
        </p:nvSpPr>
        <p:spPr/>
        <p:txBody>
          <a:bodyPr>
            <a:noAutofit/>
          </a:bodyPr>
          <a:lstStyle/>
          <a:p>
            <a:r>
              <a:rPr lang="en-US" sz="2400" dirty="0" smtClean="0"/>
              <a:t>IRB:  Protecting </a:t>
            </a:r>
            <a:r>
              <a:rPr lang="en-US" sz="2400" dirty="0"/>
              <a:t>Human Subjects/Ethical Conduct of </a:t>
            </a:r>
            <a:r>
              <a:rPr lang="en-US" sz="2400" dirty="0" smtClean="0"/>
              <a:t>Research</a:t>
            </a:r>
            <a:endParaRPr lang="en-US" sz="2400" dirty="0"/>
          </a:p>
          <a:p>
            <a:pPr lvl="1"/>
            <a:r>
              <a:rPr lang="en-US" sz="2000" dirty="0"/>
              <a:t>Is this research and, if so, are human subjects involved?</a:t>
            </a:r>
          </a:p>
          <a:p>
            <a:pPr lvl="1"/>
            <a:r>
              <a:rPr lang="en-US" sz="2000" dirty="0"/>
              <a:t>Is the research protocol flawed or scientifically pointless?</a:t>
            </a:r>
          </a:p>
          <a:p>
            <a:pPr lvl="1"/>
            <a:r>
              <a:rPr lang="en-US" sz="2000" dirty="0"/>
              <a:t>What level of risk does it pose?</a:t>
            </a:r>
          </a:p>
          <a:p>
            <a:pPr lvl="2"/>
            <a:r>
              <a:rPr lang="en-US" sz="1600" dirty="0"/>
              <a:t>Is that risk acceptable for a reasonable person to consider participating?</a:t>
            </a:r>
          </a:p>
          <a:p>
            <a:pPr lvl="1"/>
            <a:r>
              <a:rPr lang="en-US" sz="2000" dirty="0"/>
              <a:t>Will subjects be adequately informed and consent obtained?</a:t>
            </a:r>
          </a:p>
          <a:p>
            <a:pPr lvl="1"/>
            <a:r>
              <a:rPr lang="en-US" sz="2000" dirty="0"/>
              <a:t>Are the subjects to be recruited unduly vulnerable or singled-out?</a:t>
            </a:r>
          </a:p>
          <a:p>
            <a:pPr lvl="1"/>
            <a:r>
              <a:rPr lang="en-US" sz="2000" dirty="0"/>
              <a:t>Are there adequate provisions for monitoring data?</a:t>
            </a:r>
          </a:p>
          <a:p>
            <a:pPr lvl="1"/>
            <a:r>
              <a:rPr lang="en-US" sz="2000" dirty="0"/>
              <a:t>Have suitable protections for maintaining respect, dignity, privacy, and confidentiality been employed?</a:t>
            </a:r>
          </a:p>
          <a:p>
            <a:r>
              <a:rPr lang="en-US" sz="2400" dirty="0"/>
              <a:t>Regulatory Compliance</a:t>
            </a:r>
          </a:p>
          <a:p>
            <a:pPr lvl="1"/>
            <a:r>
              <a:rPr lang="en-US" sz="2000" dirty="0"/>
              <a:t>Following written procedures</a:t>
            </a:r>
          </a:p>
          <a:p>
            <a:pPr lvl="1"/>
            <a:r>
              <a:rPr lang="en-US" sz="2000" dirty="0"/>
              <a:t>Documenting specific requirements by the IRB</a:t>
            </a:r>
          </a:p>
          <a:p>
            <a:pPr lvl="1"/>
            <a:r>
              <a:rPr lang="en-US" sz="2000" dirty="0"/>
              <a:t>Continuing review of protocols</a:t>
            </a:r>
          </a:p>
        </p:txBody>
      </p:sp>
    </p:spTree>
    <p:extLst>
      <p:ext uri="{BB962C8B-B14F-4D97-AF65-F5344CB8AC3E}">
        <p14:creationId xmlns:p14="http://schemas.microsoft.com/office/powerpoint/2010/main" val="131891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1">
                                            <p:txEl>
                                              <p:pRg st="1" end="1"/>
                                            </p:txEl>
                                          </p:spTgt>
                                        </p:tgtEl>
                                        <p:attrNameLst>
                                          <p:attrName>style.visibility</p:attrName>
                                        </p:attrNameLst>
                                      </p:cBhvr>
                                      <p:to>
                                        <p:strVal val="visible"/>
                                      </p:to>
                                    </p:set>
                                    <p:animEffect transition="in" filter="fade">
                                      <p:cBhvr>
                                        <p:cTn id="10" dur="500"/>
                                        <p:tgtEl>
                                          <p:spTgt spid="481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Effect transition="in" filter="fade">
                                      <p:cBhvr>
                                        <p:cTn id="13" dur="500"/>
                                        <p:tgtEl>
                                          <p:spTgt spid="481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131">
                                            <p:txEl>
                                              <p:pRg st="3" end="3"/>
                                            </p:txEl>
                                          </p:spTgt>
                                        </p:tgtEl>
                                        <p:attrNameLst>
                                          <p:attrName>style.visibility</p:attrName>
                                        </p:attrNameLst>
                                      </p:cBhvr>
                                      <p:to>
                                        <p:strVal val="visible"/>
                                      </p:to>
                                    </p:set>
                                    <p:animEffect transition="in" filter="fade">
                                      <p:cBhvr>
                                        <p:cTn id="16" dur="500"/>
                                        <p:tgtEl>
                                          <p:spTgt spid="4813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Effect transition="in" filter="fade">
                                      <p:cBhvr>
                                        <p:cTn id="19" dur="500"/>
                                        <p:tgtEl>
                                          <p:spTgt spid="4813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fade">
                                      <p:cBhvr>
                                        <p:cTn id="22" dur="500"/>
                                        <p:tgtEl>
                                          <p:spTgt spid="4813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animEffect transition="in" filter="fade">
                                      <p:cBhvr>
                                        <p:cTn id="25" dur="500"/>
                                        <p:tgtEl>
                                          <p:spTgt spid="4813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131">
                                            <p:txEl>
                                              <p:pRg st="7" end="7"/>
                                            </p:txEl>
                                          </p:spTgt>
                                        </p:tgtEl>
                                        <p:attrNameLst>
                                          <p:attrName>style.visibility</p:attrName>
                                        </p:attrNameLst>
                                      </p:cBhvr>
                                      <p:to>
                                        <p:strVal val="visible"/>
                                      </p:to>
                                    </p:set>
                                    <p:animEffect transition="in" filter="fade">
                                      <p:cBhvr>
                                        <p:cTn id="28" dur="500"/>
                                        <p:tgtEl>
                                          <p:spTgt spid="4813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131">
                                            <p:txEl>
                                              <p:pRg st="8" end="8"/>
                                            </p:txEl>
                                          </p:spTgt>
                                        </p:tgtEl>
                                        <p:attrNameLst>
                                          <p:attrName>style.visibility</p:attrName>
                                        </p:attrNameLst>
                                      </p:cBhvr>
                                      <p:to>
                                        <p:strVal val="visible"/>
                                      </p:to>
                                    </p:set>
                                    <p:animEffect transition="in" filter="fade">
                                      <p:cBhvr>
                                        <p:cTn id="31" dur="500"/>
                                        <p:tgtEl>
                                          <p:spTgt spid="48131">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131">
                                            <p:txEl>
                                              <p:pRg st="9" end="9"/>
                                            </p:txEl>
                                          </p:spTgt>
                                        </p:tgtEl>
                                        <p:attrNameLst>
                                          <p:attrName>style.visibility</p:attrName>
                                        </p:attrNameLst>
                                      </p:cBhvr>
                                      <p:to>
                                        <p:strVal val="visible"/>
                                      </p:to>
                                    </p:set>
                                    <p:animEffect transition="in" filter="fade">
                                      <p:cBhvr>
                                        <p:cTn id="36" dur="500"/>
                                        <p:tgtEl>
                                          <p:spTgt spid="48131">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131">
                                            <p:txEl>
                                              <p:pRg st="10" end="10"/>
                                            </p:txEl>
                                          </p:spTgt>
                                        </p:tgtEl>
                                        <p:attrNameLst>
                                          <p:attrName>style.visibility</p:attrName>
                                        </p:attrNameLst>
                                      </p:cBhvr>
                                      <p:to>
                                        <p:strVal val="visible"/>
                                      </p:to>
                                    </p:set>
                                    <p:animEffect transition="in" filter="fade">
                                      <p:cBhvr>
                                        <p:cTn id="39" dur="500"/>
                                        <p:tgtEl>
                                          <p:spTgt spid="48131">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131">
                                            <p:txEl>
                                              <p:pRg st="11" end="11"/>
                                            </p:txEl>
                                          </p:spTgt>
                                        </p:tgtEl>
                                        <p:attrNameLst>
                                          <p:attrName>style.visibility</p:attrName>
                                        </p:attrNameLst>
                                      </p:cBhvr>
                                      <p:to>
                                        <p:strVal val="visible"/>
                                      </p:to>
                                    </p:set>
                                    <p:animEffect transition="in" filter="fade">
                                      <p:cBhvr>
                                        <p:cTn id="42" dur="500"/>
                                        <p:tgtEl>
                                          <p:spTgt spid="48131">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131">
                                            <p:txEl>
                                              <p:pRg st="12" end="12"/>
                                            </p:txEl>
                                          </p:spTgt>
                                        </p:tgtEl>
                                        <p:attrNameLst>
                                          <p:attrName>style.visibility</p:attrName>
                                        </p:attrNameLst>
                                      </p:cBhvr>
                                      <p:to>
                                        <p:strVal val="visible"/>
                                      </p:to>
                                    </p:set>
                                    <p:animEffect transition="in" filter="fade">
                                      <p:cBhvr>
                                        <p:cTn id="45" dur="500"/>
                                        <p:tgtEl>
                                          <p:spTgt spid="481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…What Can Go Wrong!</a:t>
            </a:r>
          </a:p>
        </p:txBody>
      </p:sp>
      <p:sp>
        <p:nvSpPr>
          <p:cNvPr id="26627" name="Rectangle 3"/>
          <p:cNvSpPr>
            <a:spLocks noGrp="1" noChangeArrowheads="1"/>
          </p:cNvSpPr>
          <p:nvPr>
            <p:ph idx="1"/>
          </p:nvPr>
        </p:nvSpPr>
        <p:spPr/>
        <p:txBody>
          <a:bodyPr>
            <a:normAutofit/>
          </a:bodyPr>
          <a:lstStyle/>
          <a:p>
            <a:pPr marL="0" indent="0">
              <a:buNone/>
            </a:pPr>
            <a:r>
              <a:rPr lang="en-US" sz="2400" dirty="0"/>
              <a:t>[On September 17, 1999, the worst happened:]  Jesse's therapy consisted of an infusion of corrective genes, encased in a dose of weakened cold virus, adenovirus, which functioned as what scientists call a vector. Vectors are like taxicabs that drive healthy DNA into cells; viruses, whose sole purpose is to get inside cells and infect them, make useful vectors. The Penn researchers had tested their vector, at the same dose Jesse got, in mice, monkeys, baboons and one human patient, and had seen expected, flu-like side effects, along with some mild liver inflammation, which disappeared on its own. When Jesse got the vector, he suffered a chain reaction that the testing had not predicted -- jaundice, a blood-clotting disorder, kidney failure, lung failure and brain death.</a:t>
            </a:r>
          </a:p>
          <a:p>
            <a:pPr marL="0" indent="0" algn="r">
              <a:buNone/>
            </a:pPr>
            <a:r>
              <a:rPr lang="en-US" sz="1600" dirty="0"/>
              <a:t>[From the NYT, Nov. 28, 1999</a:t>
            </a:r>
            <a:r>
              <a:rPr lang="en-US" sz="1600" dirty="0" smtClean="0"/>
              <a:t>]</a:t>
            </a:r>
            <a:endParaRPr lang="en-US" sz="1600" dirty="0"/>
          </a:p>
        </p:txBody>
      </p:sp>
    </p:spTree>
    <p:extLst>
      <p:ext uri="{BB962C8B-B14F-4D97-AF65-F5344CB8AC3E}">
        <p14:creationId xmlns:p14="http://schemas.microsoft.com/office/powerpoint/2010/main" val="338464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370" t="17722" r="53970" b="22079"/>
          <a:stretch>
            <a:fillRect/>
          </a:stretch>
        </p:blipFill>
        <p:spPr bwMode="auto">
          <a:xfrm>
            <a:off x="76200" y="76200"/>
            <a:ext cx="6781800" cy="5713152"/>
          </a:xfrm>
          <a:prstGeom prst="rect">
            <a:avLst/>
          </a:prstGeom>
          <a:noFill/>
          <a:ln w="9525">
            <a:noFill/>
            <a:miter lim="800000"/>
            <a:headEnd/>
            <a:tailEnd/>
          </a:ln>
        </p:spPr>
      </p:pic>
      <p:sp>
        <p:nvSpPr>
          <p:cNvPr id="4098" name="Rectangle 2"/>
          <p:cNvSpPr>
            <a:spLocks noGrp="1" noChangeArrowheads="1"/>
          </p:cNvSpPr>
          <p:nvPr>
            <p:ph type="title"/>
          </p:nvPr>
        </p:nvSpPr>
        <p:spPr>
          <a:xfrm>
            <a:off x="3232205" y="5331359"/>
            <a:ext cx="6629400" cy="1208086"/>
          </a:xfrm>
        </p:spPr>
        <p:txBody>
          <a:bodyPr>
            <a:normAutofit/>
          </a:bodyPr>
          <a:lstStyle/>
          <a:p>
            <a:r>
              <a:rPr lang="en-US" sz="3600" dirty="0" smtClean="0"/>
              <a:t>Getting Historical</a:t>
            </a:r>
            <a:br>
              <a:rPr lang="en-US" sz="3600" dirty="0" smtClean="0"/>
            </a:br>
            <a:r>
              <a:rPr lang="en-US" sz="3600" dirty="0" smtClean="0"/>
              <a:t>20</a:t>
            </a:r>
            <a:r>
              <a:rPr lang="en-US" sz="3600" baseline="30000" dirty="0" smtClean="0"/>
              <a:t>th</a:t>
            </a:r>
            <a:r>
              <a:rPr lang="en-US" sz="3600" dirty="0" smtClean="0"/>
              <a:t> </a:t>
            </a:r>
            <a:r>
              <a:rPr lang="en-US" sz="3600" dirty="0"/>
              <a:t>Century Landmarks</a:t>
            </a:r>
          </a:p>
        </p:txBody>
      </p:sp>
      <p:sp>
        <p:nvSpPr>
          <p:cNvPr id="4099" name="Rectangle 3"/>
          <p:cNvSpPr>
            <a:spLocks noGrp="1" noChangeArrowheads="1"/>
          </p:cNvSpPr>
          <p:nvPr>
            <p:ph type="body" idx="1"/>
          </p:nvPr>
        </p:nvSpPr>
        <p:spPr>
          <a:xfrm>
            <a:off x="3200400" y="3831172"/>
            <a:ext cx="8790516" cy="1500187"/>
          </a:xfrm>
        </p:spPr>
        <p:txBody>
          <a:bodyPr>
            <a:noAutofit/>
          </a:bodyPr>
          <a:lstStyle/>
          <a:p>
            <a:pPr>
              <a:lnSpc>
                <a:spcPct val="90000"/>
              </a:lnSpc>
            </a:pPr>
            <a:r>
              <a:rPr lang="en-US" sz="1600" dirty="0" smtClean="0"/>
              <a:t>Nuremberg Code (1947)</a:t>
            </a:r>
          </a:p>
          <a:p>
            <a:pPr>
              <a:lnSpc>
                <a:spcPct val="90000"/>
              </a:lnSpc>
            </a:pPr>
            <a:r>
              <a:rPr lang="en-US" sz="1600" dirty="0" smtClean="0"/>
              <a:t>Declaration of Helsinki (1964;rev. 2000)</a:t>
            </a:r>
          </a:p>
          <a:p>
            <a:pPr>
              <a:lnSpc>
                <a:spcPct val="90000"/>
              </a:lnSpc>
            </a:pPr>
            <a:r>
              <a:rPr lang="en-US" sz="1600" dirty="0" smtClean="0"/>
              <a:t>Beecher’s NEJM article, “Ethics and Clinical Research” (1966)</a:t>
            </a:r>
          </a:p>
          <a:p>
            <a:pPr>
              <a:lnSpc>
                <a:spcPct val="90000"/>
              </a:lnSpc>
            </a:pPr>
            <a:r>
              <a:rPr lang="en-US" sz="1600" dirty="0" smtClean="0"/>
              <a:t>Tuskegee Exposed (1972)</a:t>
            </a:r>
          </a:p>
          <a:p>
            <a:pPr>
              <a:lnSpc>
                <a:spcPct val="90000"/>
              </a:lnSpc>
            </a:pPr>
            <a:r>
              <a:rPr lang="en-US" sz="1600" dirty="0" smtClean="0"/>
              <a:t>National Commission/Belmont Report (1976-79)</a:t>
            </a:r>
          </a:p>
          <a:p>
            <a:pPr>
              <a:lnSpc>
                <a:spcPct val="90000"/>
              </a:lnSpc>
            </a:pPr>
            <a:r>
              <a:rPr lang="en-US" sz="1600" dirty="0" smtClean="0"/>
              <a:t>DHHS Title 45, CFR 46 - The Common Rule (1991; rev. 2018)</a:t>
            </a:r>
          </a:p>
        </p:txBody>
      </p:sp>
    </p:spTree>
    <p:extLst>
      <p:ext uri="{BB962C8B-B14F-4D97-AF65-F5344CB8AC3E}">
        <p14:creationId xmlns:p14="http://schemas.microsoft.com/office/powerpoint/2010/main" val="399073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Nuremburg and Helsinki</a:t>
            </a:r>
          </a:p>
        </p:txBody>
      </p:sp>
      <p:sp>
        <p:nvSpPr>
          <p:cNvPr id="5123" name="Rectangle 3"/>
          <p:cNvSpPr>
            <a:spLocks noGrp="1" noChangeArrowheads="1"/>
          </p:cNvSpPr>
          <p:nvPr>
            <p:ph idx="1"/>
          </p:nvPr>
        </p:nvSpPr>
        <p:spPr/>
        <p:txBody>
          <a:bodyPr>
            <a:noAutofit/>
          </a:bodyPr>
          <a:lstStyle/>
          <a:p>
            <a:pPr eaLnBrk="1" hangingPunct="1">
              <a:lnSpc>
                <a:spcPct val="120000"/>
              </a:lnSpc>
            </a:pPr>
            <a:r>
              <a:rPr lang="en-US" sz="2000" dirty="0"/>
              <a:t>Nuremburg Code’s 10 </a:t>
            </a:r>
            <a:r>
              <a:rPr lang="en-US" sz="2000" dirty="0" smtClean="0"/>
              <a:t>principles, including…</a:t>
            </a:r>
            <a:endParaRPr lang="en-US" sz="2000" dirty="0"/>
          </a:p>
          <a:p>
            <a:pPr lvl="1" eaLnBrk="1" hangingPunct="1">
              <a:lnSpc>
                <a:spcPct val="120000"/>
              </a:lnSpc>
            </a:pPr>
            <a:r>
              <a:rPr lang="en-US" sz="1800" dirty="0"/>
              <a:t>Voluntary Consent</a:t>
            </a:r>
          </a:p>
          <a:p>
            <a:pPr lvl="1" eaLnBrk="1" hangingPunct="1">
              <a:lnSpc>
                <a:spcPct val="120000"/>
              </a:lnSpc>
            </a:pPr>
            <a:r>
              <a:rPr lang="en-US" sz="1800" dirty="0"/>
              <a:t>Yield Fruitful Results</a:t>
            </a:r>
          </a:p>
          <a:p>
            <a:pPr lvl="1" eaLnBrk="1" hangingPunct="1">
              <a:lnSpc>
                <a:spcPct val="120000"/>
              </a:lnSpc>
            </a:pPr>
            <a:r>
              <a:rPr lang="en-US" sz="1800" dirty="0"/>
              <a:t>Prior Animal Studies</a:t>
            </a:r>
          </a:p>
          <a:p>
            <a:pPr lvl="1" eaLnBrk="1" hangingPunct="1">
              <a:lnSpc>
                <a:spcPct val="120000"/>
              </a:lnSpc>
            </a:pPr>
            <a:r>
              <a:rPr lang="en-US" sz="1800" dirty="0"/>
              <a:t>Risk Should Not Exceed Potential Promise</a:t>
            </a:r>
          </a:p>
          <a:p>
            <a:pPr lvl="1" eaLnBrk="1" hangingPunct="1">
              <a:lnSpc>
                <a:spcPct val="120000"/>
              </a:lnSpc>
            </a:pPr>
            <a:r>
              <a:rPr lang="en-US" sz="1800" dirty="0"/>
              <a:t>Volunteers Can Withdraw at Any Time</a:t>
            </a:r>
          </a:p>
          <a:p>
            <a:pPr eaLnBrk="1" hangingPunct="1">
              <a:lnSpc>
                <a:spcPct val="120000"/>
              </a:lnSpc>
            </a:pPr>
            <a:r>
              <a:rPr lang="en-US" sz="2000" dirty="0"/>
              <a:t>Helsinki Declaration’s </a:t>
            </a:r>
            <a:r>
              <a:rPr lang="en-US" sz="2000" dirty="0" smtClean="0"/>
              <a:t>Protections (selected)</a:t>
            </a:r>
            <a:endParaRPr lang="en-US" sz="2000" dirty="0"/>
          </a:p>
          <a:p>
            <a:pPr lvl="1" eaLnBrk="1" hangingPunct="1">
              <a:lnSpc>
                <a:spcPct val="120000"/>
              </a:lnSpc>
            </a:pPr>
            <a:r>
              <a:rPr lang="en-US" sz="1800" dirty="0"/>
              <a:t>Potential Benefit Must Outweigh Risks, and Risks Must Be Manageable</a:t>
            </a:r>
          </a:p>
          <a:p>
            <a:pPr lvl="1" eaLnBrk="1" hangingPunct="1">
              <a:lnSpc>
                <a:spcPct val="120000"/>
              </a:lnSpc>
            </a:pPr>
            <a:r>
              <a:rPr lang="en-US" sz="1800" dirty="0"/>
              <a:t>Participants Must Be</a:t>
            </a:r>
          </a:p>
          <a:p>
            <a:pPr lvl="2" eaLnBrk="1" hangingPunct="1">
              <a:lnSpc>
                <a:spcPct val="120000"/>
              </a:lnSpc>
            </a:pPr>
            <a:r>
              <a:rPr lang="en-US" sz="1600" dirty="0"/>
              <a:t>Voluntary</a:t>
            </a:r>
          </a:p>
          <a:p>
            <a:pPr lvl="2" eaLnBrk="1" hangingPunct="1">
              <a:lnSpc>
                <a:spcPct val="120000"/>
              </a:lnSpc>
            </a:pPr>
            <a:r>
              <a:rPr lang="en-US" sz="1600" dirty="0"/>
              <a:t>Informed</a:t>
            </a:r>
          </a:p>
          <a:p>
            <a:pPr lvl="2" eaLnBrk="1" hangingPunct="1">
              <a:lnSpc>
                <a:spcPct val="120000"/>
              </a:lnSpc>
            </a:pPr>
            <a:r>
              <a:rPr lang="en-US" sz="1600" dirty="0"/>
              <a:t>Respected (including privacy provisions)</a:t>
            </a:r>
          </a:p>
          <a:p>
            <a:pPr lvl="2" eaLnBrk="1" hangingPunct="1">
              <a:lnSpc>
                <a:spcPct val="120000"/>
              </a:lnSpc>
            </a:pPr>
            <a:r>
              <a:rPr lang="en-US" sz="1600" dirty="0"/>
              <a:t>Can Gain Consent from a Legal Guardian</a:t>
            </a:r>
          </a:p>
        </p:txBody>
      </p:sp>
      <p:pic>
        <p:nvPicPr>
          <p:cNvPr id="4" name="Picture 2" descr="nuremberg (b&amp;w)"/>
          <p:cNvPicPr>
            <a:picLocks noChangeAspect="1" noChangeArrowheads="1"/>
          </p:cNvPicPr>
          <p:nvPr/>
        </p:nvPicPr>
        <p:blipFill>
          <a:blip r:embed="rId2" cstate="print"/>
          <a:srcRect/>
          <a:stretch>
            <a:fillRect/>
          </a:stretch>
        </p:blipFill>
        <p:spPr bwMode="auto">
          <a:xfrm>
            <a:off x="7417840" y="1489241"/>
            <a:ext cx="3314610" cy="2286000"/>
          </a:xfrm>
          <a:prstGeom prst="rect">
            <a:avLst/>
          </a:prstGeom>
          <a:noFill/>
          <a:ln w="9525">
            <a:noFill/>
            <a:miter lim="800000"/>
            <a:headEnd/>
            <a:tailEnd/>
          </a:ln>
        </p:spPr>
      </p:pic>
      <p:pic>
        <p:nvPicPr>
          <p:cNvPr id="2050" name="Picture 2" descr="Image result for declaration of helsin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3816682"/>
            <a:ext cx="2758076" cy="275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5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Codes Shmodes</a:t>
            </a:r>
          </a:p>
        </p:txBody>
      </p:sp>
      <p:sp>
        <p:nvSpPr>
          <p:cNvPr id="6147" name="Rectangle 3"/>
          <p:cNvSpPr>
            <a:spLocks noGrp="1" noChangeArrowheads="1"/>
          </p:cNvSpPr>
          <p:nvPr>
            <p:ph idx="1"/>
          </p:nvPr>
        </p:nvSpPr>
        <p:spPr/>
        <p:txBody>
          <a:bodyPr/>
          <a:lstStyle/>
          <a:p>
            <a:pPr marL="0" indent="0">
              <a:buNone/>
            </a:pPr>
            <a:r>
              <a:rPr lang="en-US" sz="2400" dirty="0"/>
              <a:t>“The Nuremberg Code was conceived in reference to Nazi atrocities and was written for the specific purpose of preventing brutal excesses from being committed or excused in the name of science. The code ... is in our opinion not necessarily pertinent to or adequate for the conduct of medical research in the United States”</a:t>
            </a:r>
          </a:p>
          <a:p>
            <a:pPr marL="0" indent="0">
              <a:buNone/>
            </a:pPr>
            <a:endParaRPr lang="en-US" sz="2400" dirty="0"/>
          </a:p>
          <a:p>
            <a:pPr marL="0" indent="0">
              <a:buNone/>
            </a:pPr>
            <a:r>
              <a:rPr lang="en-US" sz="2400" dirty="0"/>
              <a:t>Joseph Gardella, MD (1962)</a:t>
            </a:r>
          </a:p>
          <a:p>
            <a:pPr marL="0" indent="0">
              <a:buNone/>
            </a:pPr>
            <a:r>
              <a:rPr lang="en-US" sz="1600" dirty="0"/>
              <a:t>Assistant Dean of Students, Harvard Medical School</a:t>
            </a:r>
          </a:p>
        </p:txBody>
      </p:sp>
      <p:pic>
        <p:nvPicPr>
          <p:cNvPr id="69634" name="Picture 2" descr="http://archives.focus.hms.harvard.edu/2001/Jul13_2001/joseph_gardella.jpg"/>
          <p:cNvPicPr>
            <a:picLocks noChangeAspect="1" noChangeArrowheads="1"/>
          </p:cNvPicPr>
          <p:nvPr/>
        </p:nvPicPr>
        <p:blipFill>
          <a:blip r:embed="rId3" cstate="print"/>
          <a:srcRect/>
          <a:stretch>
            <a:fillRect/>
          </a:stretch>
        </p:blipFill>
        <p:spPr bwMode="auto">
          <a:xfrm>
            <a:off x="5943600" y="3417189"/>
            <a:ext cx="2743200" cy="3031237"/>
          </a:xfrm>
          <a:prstGeom prst="rect">
            <a:avLst/>
          </a:prstGeom>
          <a:noFill/>
        </p:spPr>
      </p:pic>
    </p:spTree>
    <p:extLst>
      <p:ext uri="{BB962C8B-B14F-4D97-AF65-F5344CB8AC3E}">
        <p14:creationId xmlns:p14="http://schemas.microsoft.com/office/powerpoint/2010/main" val="20676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l="4422" r="5030"/>
          <a:stretch>
            <a:fillRect/>
          </a:stretch>
        </p:blipFill>
        <p:spPr bwMode="auto">
          <a:xfrm>
            <a:off x="7772400" y="3581400"/>
            <a:ext cx="4351005" cy="2732989"/>
          </a:xfrm>
          <a:prstGeom prst="rect">
            <a:avLst/>
          </a:prstGeom>
          <a:noFill/>
          <a:ln w="9525">
            <a:noFill/>
            <a:miter lim="800000"/>
            <a:headEnd/>
            <a:tailEnd/>
          </a:ln>
        </p:spPr>
      </p:pic>
      <p:sp>
        <p:nvSpPr>
          <p:cNvPr id="7170" name="Rectangle 2"/>
          <p:cNvSpPr>
            <a:spLocks noGrp="1" noChangeArrowheads="1"/>
          </p:cNvSpPr>
          <p:nvPr>
            <p:ph type="title"/>
          </p:nvPr>
        </p:nvSpPr>
        <p:spPr/>
        <p:txBody>
          <a:bodyPr>
            <a:noAutofit/>
          </a:bodyPr>
          <a:lstStyle/>
          <a:p>
            <a:r>
              <a:rPr lang="en-US" dirty="0"/>
              <a:t>Watershed </a:t>
            </a:r>
            <a:r>
              <a:rPr lang="en-US" dirty="0" smtClean="0"/>
              <a:t>Moments:</a:t>
            </a:r>
            <a:br>
              <a:rPr lang="en-US" dirty="0" smtClean="0"/>
            </a:br>
            <a:r>
              <a:rPr lang="en-US" dirty="0" smtClean="0"/>
              <a:t>Beecher’s Response to Gardella </a:t>
            </a:r>
            <a:endParaRPr lang="en-US" dirty="0"/>
          </a:p>
        </p:txBody>
      </p:sp>
      <p:sp>
        <p:nvSpPr>
          <p:cNvPr id="7171" name="Rectangle 3"/>
          <p:cNvSpPr>
            <a:spLocks noGrp="1" noChangeArrowheads="1"/>
          </p:cNvSpPr>
          <p:nvPr>
            <p:ph idx="1"/>
          </p:nvPr>
        </p:nvSpPr>
        <p:spPr/>
        <p:txBody>
          <a:bodyPr>
            <a:normAutofit/>
          </a:bodyPr>
          <a:lstStyle/>
          <a:p>
            <a:pPr eaLnBrk="1" hangingPunct="1">
              <a:lnSpc>
                <a:spcPct val="120000"/>
              </a:lnSpc>
            </a:pPr>
            <a:r>
              <a:rPr lang="en-US" dirty="0" smtClean="0"/>
              <a:t>“Ethics and Clinical Research” </a:t>
            </a:r>
            <a:r>
              <a:rPr lang="en-US" dirty="0"/>
              <a:t>(NEJM, 1966)</a:t>
            </a:r>
          </a:p>
          <a:p>
            <a:pPr lvl="1">
              <a:lnSpc>
                <a:spcPct val="120000"/>
              </a:lnSpc>
            </a:pPr>
            <a:r>
              <a:rPr lang="en-US" dirty="0" smtClean="0"/>
              <a:t>Author:  Henry </a:t>
            </a:r>
            <a:r>
              <a:rPr lang="en-US" dirty="0"/>
              <a:t>Beecher, </a:t>
            </a:r>
            <a:r>
              <a:rPr lang="en-US" dirty="0" smtClean="0"/>
              <a:t>MD</a:t>
            </a:r>
          </a:p>
          <a:p>
            <a:pPr lvl="2">
              <a:lnSpc>
                <a:spcPct val="120000"/>
              </a:lnSpc>
            </a:pPr>
            <a:r>
              <a:rPr lang="en-US" dirty="0" smtClean="0"/>
              <a:t>Dissenting member of </a:t>
            </a:r>
            <a:r>
              <a:rPr lang="en-US" dirty="0" err="1" smtClean="0"/>
              <a:t>Gardella’s</a:t>
            </a:r>
            <a:r>
              <a:rPr lang="en-US" dirty="0" smtClean="0"/>
              <a:t> committee</a:t>
            </a:r>
            <a:endParaRPr lang="en-US" dirty="0"/>
          </a:p>
          <a:p>
            <a:pPr lvl="1" eaLnBrk="1" hangingPunct="1">
              <a:lnSpc>
                <a:spcPct val="120000"/>
              </a:lnSpc>
            </a:pPr>
            <a:r>
              <a:rPr lang="en-US" dirty="0" smtClean="0"/>
              <a:t>Published </a:t>
            </a:r>
            <a:r>
              <a:rPr lang="en-US" dirty="0"/>
              <a:t>an annotated list of 22 ethically problematic published research trials</a:t>
            </a:r>
          </a:p>
          <a:p>
            <a:pPr lvl="2" eaLnBrk="1" hangingPunct="1">
              <a:lnSpc>
                <a:spcPct val="120000"/>
              </a:lnSpc>
            </a:pPr>
            <a:r>
              <a:rPr lang="en-US" dirty="0"/>
              <a:t>Injecting cancer cells into non-consenting elderly patients</a:t>
            </a:r>
          </a:p>
          <a:p>
            <a:pPr lvl="2" eaLnBrk="1" hangingPunct="1">
              <a:lnSpc>
                <a:spcPct val="120000"/>
              </a:lnSpc>
            </a:pPr>
            <a:r>
              <a:rPr lang="en-US" dirty="0"/>
              <a:t>Exposing institutionalized children to hepatitis </a:t>
            </a:r>
          </a:p>
          <a:p>
            <a:pPr lvl="2" eaLnBrk="1" hangingPunct="1">
              <a:lnSpc>
                <a:spcPct val="120000"/>
              </a:lnSpc>
            </a:pPr>
            <a:r>
              <a:rPr lang="en-US" dirty="0"/>
              <a:t>No-therapy control groups in serious, treatable </a:t>
            </a:r>
            <a:r>
              <a:rPr lang="en-US" dirty="0" smtClean="0"/>
              <a:t>diseases</a:t>
            </a:r>
            <a:endParaRPr lang="en-US" dirty="0"/>
          </a:p>
        </p:txBody>
      </p:sp>
    </p:spTree>
    <p:extLst>
      <p:ext uri="{BB962C8B-B14F-4D97-AF65-F5344CB8AC3E}">
        <p14:creationId xmlns:p14="http://schemas.microsoft.com/office/powerpoint/2010/main" val="52635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r>
              <a:rPr lang="en-US" dirty="0" smtClean="0"/>
              <a:t>Watershed Moments:</a:t>
            </a:r>
            <a:br>
              <a:rPr lang="en-US" dirty="0" smtClean="0"/>
            </a:br>
            <a:r>
              <a:rPr lang="en-US" dirty="0" smtClean="0"/>
              <a:t>Tuskegee </a:t>
            </a:r>
            <a:r>
              <a:rPr lang="en-US" dirty="0"/>
              <a:t>Syphilis </a:t>
            </a:r>
            <a:r>
              <a:rPr lang="en-US" dirty="0" smtClean="0"/>
              <a:t>Study</a:t>
            </a:r>
            <a:endParaRPr lang="en-US" dirty="0"/>
          </a:p>
        </p:txBody>
      </p:sp>
      <p:sp>
        <p:nvSpPr>
          <p:cNvPr id="7171" name="Rectangle 3"/>
          <p:cNvSpPr>
            <a:spLocks noGrp="1" noChangeArrowheads="1"/>
          </p:cNvSpPr>
          <p:nvPr>
            <p:ph idx="1"/>
          </p:nvPr>
        </p:nvSpPr>
        <p:spPr/>
        <p:txBody>
          <a:bodyPr>
            <a:normAutofit fontScale="85000" lnSpcReduction="20000"/>
          </a:bodyPr>
          <a:lstStyle/>
          <a:p>
            <a:pPr>
              <a:lnSpc>
                <a:spcPct val="120000"/>
              </a:lnSpc>
            </a:pPr>
            <a:r>
              <a:rPr lang="en-US" dirty="0" smtClean="0"/>
              <a:t>Public Health Service Study, 1932-72</a:t>
            </a:r>
          </a:p>
          <a:p>
            <a:pPr lvl="1">
              <a:lnSpc>
                <a:spcPct val="120000"/>
              </a:lnSpc>
            </a:pPr>
            <a:r>
              <a:rPr lang="en-US" dirty="0" smtClean="0"/>
              <a:t>Piggy-backing off a prevalence study, 1929</a:t>
            </a:r>
          </a:p>
          <a:p>
            <a:pPr>
              <a:lnSpc>
                <a:spcPct val="120000"/>
              </a:lnSpc>
            </a:pPr>
            <a:r>
              <a:rPr lang="en-US" dirty="0" smtClean="0"/>
              <a:t>399 </a:t>
            </a:r>
            <a:r>
              <a:rPr lang="en-US" dirty="0"/>
              <a:t>w/syphilis; 201 w/out (as control)</a:t>
            </a:r>
          </a:p>
          <a:p>
            <a:pPr lvl="1">
              <a:lnSpc>
                <a:spcPct val="120000"/>
              </a:lnSpc>
            </a:pPr>
            <a:r>
              <a:rPr lang="en-US" dirty="0"/>
              <a:t>African American males from Macon County, AL</a:t>
            </a:r>
          </a:p>
          <a:p>
            <a:pPr>
              <a:lnSpc>
                <a:spcPct val="120000"/>
              </a:lnSpc>
            </a:pPr>
            <a:r>
              <a:rPr lang="en-US" dirty="0"/>
              <a:t>Volunteered to be part of a health project</a:t>
            </a:r>
          </a:p>
          <a:p>
            <a:pPr lvl="1">
              <a:lnSpc>
                <a:spcPct val="120000"/>
              </a:lnSpc>
            </a:pPr>
            <a:r>
              <a:rPr lang="en-US" dirty="0" smtClean="0"/>
              <a:t>Inducements included</a:t>
            </a:r>
          </a:p>
          <a:p>
            <a:pPr lvl="2">
              <a:lnSpc>
                <a:spcPct val="120000"/>
              </a:lnSpc>
            </a:pPr>
            <a:r>
              <a:rPr lang="en-US" dirty="0" smtClean="0"/>
              <a:t>free lunch</a:t>
            </a:r>
          </a:p>
          <a:p>
            <a:pPr lvl="2">
              <a:lnSpc>
                <a:spcPct val="120000"/>
              </a:lnSpc>
            </a:pPr>
            <a:r>
              <a:rPr lang="en-US" dirty="0"/>
              <a:t>t</a:t>
            </a:r>
            <a:r>
              <a:rPr lang="en-US" dirty="0" smtClean="0"/>
              <a:t>ransportation</a:t>
            </a:r>
          </a:p>
          <a:p>
            <a:pPr lvl="2">
              <a:lnSpc>
                <a:spcPct val="120000"/>
              </a:lnSpc>
            </a:pPr>
            <a:r>
              <a:rPr lang="en-US" dirty="0" smtClean="0"/>
              <a:t>health checks</a:t>
            </a:r>
          </a:p>
          <a:p>
            <a:pPr lvl="2">
              <a:lnSpc>
                <a:spcPct val="120000"/>
              </a:lnSpc>
            </a:pPr>
            <a:r>
              <a:rPr lang="en-US" dirty="0"/>
              <a:t>b</a:t>
            </a:r>
            <a:r>
              <a:rPr lang="en-US" dirty="0" smtClean="0"/>
              <a:t>urial insurance</a:t>
            </a:r>
          </a:p>
          <a:p>
            <a:pPr lvl="1">
              <a:lnSpc>
                <a:spcPct val="120000"/>
              </a:lnSpc>
            </a:pPr>
            <a:r>
              <a:rPr lang="en-US" dirty="0" smtClean="0"/>
              <a:t>Not </a:t>
            </a:r>
            <a:r>
              <a:rPr lang="en-US" dirty="0"/>
              <a:t>told they had syphilis</a:t>
            </a:r>
          </a:p>
          <a:p>
            <a:pPr lvl="1">
              <a:lnSpc>
                <a:spcPct val="120000"/>
              </a:lnSpc>
            </a:pPr>
            <a:r>
              <a:rPr lang="en-US" dirty="0"/>
              <a:t>Subjected to tests (including lumbar punctures)</a:t>
            </a:r>
          </a:p>
          <a:p>
            <a:pPr>
              <a:lnSpc>
                <a:spcPct val="120000"/>
              </a:lnSpc>
            </a:pPr>
            <a:r>
              <a:rPr lang="en-US" dirty="0"/>
              <a:t>Penicillin available by </a:t>
            </a:r>
            <a:r>
              <a:rPr lang="en-US" dirty="0" smtClean="0"/>
              <a:t>late 1940s</a:t>
            </a:r>
            <a:endParaRPr lang="en-US" dirty="0"/>
          </a:p>
        </p:txBody>
      </p:sp>
      <p:pic>
        <p:nvPicPr>
          <p:cNvPr id="67586" name="Picture 2" descr="http://t1.gstatic.com/images?q=tbn:ANd9GcSAeje9lohtwceZVhaqQhyKLDC___ypw0ezgYl9SXIxDF5dvNQb6g"/>
          <p:cNvPicPr>
            <a:picLocks noChangeAspect="1" noChangeArrowheads="1"/>
          </p:cNvPicPr>
          <p:nvPr/>
        </p:nvPicPr>
        <p:blipFill>
          <a:blip r:embed="rId2" cstate="print"/>
          <a:srcRect/>
          <a:stretch>
            <a:fillRect/>
          </a:stretch>
        </p:blipFill>
        <p:spPr bwMode="auto">
          <a:xfrm>
            <a:off x="7713706" y="1340708"/>
            <a:ext cx="2209800" cy="3383757"/>
          </a:xfrm>
          <a:prstGeom prst="rect">
            <a:avLst/>
          </a:prstGeom>
          <a:noFill/>
        </p:spPr>
      </p:pic>
      <p:pic>
        <p:nvPicPr>
          <p:cNvPr id="7" name="Picture 2" descr="http://www.uncpress.unc.edu/images/jackets/large/reverby_tuskege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162" y="3644463"/>
            <a:ext cx="1905000" cy="291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7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7586"/>
                                        </p:tgtEl>
                                        <p:attrNameLst>
                                          <p:attrName>style.visibility</p:attrName>
                                        </p:attrNameLst>
                                      </p:cBhvr>
                                      <p:to>
                                        <p:strVal val="visible"/>
                                      </p:to>
                                    </p:set>
                                    <p:animEffect transition="in" filter="fade">
                                      <p:cBhvr>
                                        <p:cTn id="10" dur="500"/>
                                        <p:tgtEl>
                                          <p:spTgt spid="675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fade">
                                      <p:cBhvr>
                                        <p:cTn id="15" dur="500"/>
                                        <p:tgtEl>
                                          <p:spTgt spid="717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fade">
                                      <p:cBhvr>
                                        <p:cTn id="18" dur="500"/>
                                        <p:tgtEl>
                                          <p:spTgt spid="71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fade">
                                      <p:cBhvr>
                                        <p:cTn id="23" dur="500"/>
                                        <p:tgtEl>
                                          <p:spTgt spid="7171">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fade">
                                      <p:cBhvr>
                                        <p:cTn id="26" dur="500"/>
                                        <p:tgtEl>
                                          <p:spTgt spid="717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fade">
                                      <p:cBhvr>
                                        <p:cTn id="31" dur="500"/>
                                        <p:tgtEl>
                                          <p:spTgt spid="7171">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171">
                                            <p:txEl>
                                              <p:pRg st="5" end="5"/>
                                            </p:txEl>
                                          </p:spTgt>
                                        </p:tgtEl>
                                        <p:attrNameLst>
                                          <p:attrName>style.visibility</p:attrName>
                                        </p:attrNameLst>
                                      </p:cBhvr>
                                      <p:to>
                                        <p:strVal val="visible"/>
                                      </p:to>
                                    </p:set>
                                    <p:animEffect transition="in" filter="fade">
                                      <p:cBhvr>
                                        <p:cTn id="34" dur="500"/>
                                        <p:tgtEl>
                                          <p:spTgt spid="7171">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171">
                                            <p:txEl>
                                              <p:pRg st="7" end="7"/>
                                            </p:txEl>
                                          </p:spTgt>
                                        </p:tgtEl>
                                        <p:attrNameLst>
                                          <p:attrName>style.visibility</p:attrName>
                                        </p:attrNameLst>
                                      </p:cBhvr>
                                      <p:to>
                                        <p:strVal val="visible"/>
                                      </p:to>
                                    </p:set>
                                    <p:animEffect transition="in" filter="fade">
                                      <p:cBhvr>
                                        <p:cTn id="40" dur="500"/>
                                        <p:tgtEl>
                                          <p:spTgt spid="7171">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animEffect transition="in" filter="fade">
                                      <p:cBhvr>
                                        <p:cTn id="43" dur="500"/>
                                        <p:tgtEl>
                                          <p:spTgt spid="7171">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171">
                                            <p:txEl>
                                              <p:pRg st="9" end="9"/>
                                            </p:txEl>
                                          </p:spTgt>
                                        </p:tgtEl>
                                        <p:attrNameLst>
                                          <p:attrName>style.visibility</p:attrName>
                                        </p:attrNameLst>
                                      </p:cBhvr>
                                      <p:to>
                                        <p:strVal val="visible"/>
                                      </p:to>
                                    </p:set>
                                    <p:animEffect transition="in" filter="fade">
                                      <p:cBhvr>
                                        <p:cTn id="46" dur="500"/>
                                        <p:tgtEl>
                                          <p:spTgt spid="7171">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171">
                                            <p:txEl>
                                              <p:pRg st="10" end="10"/>
                                            </p:txEl>
                                          </p:spTgt>
                                        </p:tgtEl>
                                        <p:attrNameLst>
                                          <p:attrName>style.visibility</p:attrName>
                                        </p:attrNameLst>
                                      </p:cBhvr>
                                      <p:to>
                                        <p:strVal val="visible"/>
                                      </p:to>
                                    </p:set>
                                    <p:animEffect transition="in" filter="fade">
                                      <p:cBhvr>
                                        <p:cTn id="49" dur="500"/>
                                        <p:tgtEl>
                                          <p:spTgt spid="7171">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71">
                                            <p:txEl>
                                              <p:pRg st="11" end="11"/>
                                            </p:txEl>
                                          </p:spTgt>
                                        </p:tgtEl>
                                        <p:attrNameLst>
                                          <p:attrName>style.visibility</p:attrName>
                                        </p:attrNameLst>
                                      </p:cBhvr>
                                      <p:to>
                                        <p:strVal val="visible"/>
                                      </p:to>
                                    </p:set>
                                    <p:animEffect transition="in" filter="fade">
                                      <p:cBhvr>
                                        <p:cTn id="52" dur="500"/>
                                        <p:tgtEl>
                                          <p:spTgt spid="7171">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171">
                                            <p:txEl>
                                              <p:pRg st="12" end="12"/>
                                            </p:txEl>
                                          </p:spTgt>
                                        </p:tgtEl>
                                        <p:attrNameLst>
                                          <p:attrName>style.visibility</p:attrName>
                                        </p:attrNameLst>
                                      </p:cBhvr>
                                      <p:to>
                                        <p:strVal val="visible"/>
                                      </p:to>
                                    </p:set>
                                    <p:animEffect transition="in" filter="fade">
                                      <p:cBhvr>
                                        <p:cTn id="57" dur="500"/>
                                        <p:tgtEl>
                                          <p:spTgt spid="71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heme/theme1.xml><?xml version="1.0" encoding="utf-8"?>
<a:theme xmlns:a="http://schemas.openxmlformats.org/drawingml/2006/main" name="DMH 2018 Theme">
  <a:themeElements>
    <a:clrScheme name="Default Design 7">
      <a:dk1>
        <a:srgbClr val="003366"/>
      </a:dk1>
      <a:lt1>
        <a:srgbClr val="6698CC"/>
      </a:lt1>
      <a:dk2>
        <a:srgbClr val="FFFFFF"/>
      </a:dk2>
      <a:lt2>
        <a:srgbClr val="B3CCE6"/>
      </a:lt2>
      <a:accent1>
        <a:srgbClr val="336599"/>
      </a:accent1>
      <a:accent2>
        <a:srgbClr val="2E4C6B"/>
      </a:accent2>
      <a:accent3>
        <a:srgbClr val="B8CAE2"/>
      </a:accent3>
      <a:accent4>
        <a:srgbClr val="002A56"/>
      </a:accent4>
      <a:accent5>
        <a:srgbClr val="ADB8CA"/>
      </a:accent5>
      <a:accent6>
        <a:srgbClr val="294460"/>
      </a:accent6>
      <a:hlink>
        <a:srgbClr val="0B54A3"/>
      </a:hlink>
      <a:folHlink>
        <a:srgbClr val="0B73E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E2ECF6"/>
        </a:solidFill>
        <a:ln w="762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
      <a:clrScheme name="Default Design 7">
        <a:dk1>
          <a:srgbClr val="003366"/>
        </a:dk1>
        <a:lt1>
          <a:srgbClr val="6698CC"/>
        </a:lt1>
        <a:dk2>
          <a:srgbClr val="FFFFFF"/>
        </a:dk2>
        <a:lt2>
          <a:srgbClr val="B3CCE6"/>
        </a:lt2>
        <a:accent1>
          <a:srgbClr val="336599"/>
        </a:accent1>
        <a:accent2>
          <a:srgbClr val="2E4C6B"/>
        </a:accent2>
        <a:accent3>
          <a:srgbClr val="B8CAE2"/>
        </a:accent3>
        <a:accent4>
          <a:srgbClr val="002A56"/>
        </a:accent4>
        <a:accent5>
          <a:srgbClr val="ADB8CA"/>
        </a:accent5>
        <a:accent6>
          <a:srgbClr val="294460"/>
        </a:accent6>
        <a:hlink>
          <a:srgbClr val="0B54A3"/>
        </a:hlink>
        <a:folHlink>
          <a:srgbClr val="0B73E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MH 2018 Theme" id="{E3121CB2-8959-4487-B54A-52BC2D0A7754}" vid="{939E6287-2EC7-4E5F-A12F-CF69555080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9063</TotalTime>
  <Words>2363</Words>
  <Application>Microsoft Office PowerPoint</Application>
  <PresentationFormat>Widescreen</PresentationFormat>
  <Paragraphs>270</Paragraphs>
  <Slides>37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Wingdings</vt:lpstr>
      <vt:lpstr>DMH 2018 Theme</vt:lpstr>
      <vt:lpstr>Please log your attendance</vt:lpstr>
      <vt:lpstr>Research Ethics in Perspective: Historical and Principled Context for Working with Human Participants in Research</vt:lpstr>
      <vt:lpstr>What Can Go Wrong?…</vt:lpstr>
      <vt:lpstr>…What Can Go Wrong!</vt:lpstr>
      <vt:lpstr>Getting Historical 20th Century Landmarks</vt:lpstr>
      <vt:lpstr>Nuremburg and Helsinki</vt:lpstr>
      <vt:lpstr>Codes Shmodes</vt:lpstr>
      <vt:lpstr>Watershed Moments: Beecher’s Response to Gardella </vt:lpstr>
      <vt:lpstr>Watershed Moments: Tuskegee Syphilis Study</vt:lpstr>
      <vt:lpstr>PowerPoint Presentation</vt:lpstr>
      <vt:lpstr>PowerPoint Presentation</vt:lpstr>
      <vt:lpstr>PowerPoint Presentation</vt:lpstr>
      <vt:lpstr>PowerPoint Presentation</vt:lpstr>
      <vt:lpstr>PowerPoint Presentation</vt:lpstr>
      <vt:lpstr>National Commission, Belmont Report (1979):  Principles and Applications</vt:lpstr>
      <vt:lpstr>President’s Commission: Protecting Human Subjects (1981)</vt:lpstr>
      <vt:lpstr>The Common Rule (1991; updated 2019) 45 CFR 46</vt:lpstr>
      <vt:lpstr>The Common Rule: Definitions (45 CFR 46.102)</vt:lpstr>
      <vt:lpstr>How the History of Research Ethics Affects YOU: Federal Wide Assurance (FWA)</vt:lpstr>
      <vt:lpstr>Demonstrating Respect</vt:lpstr>
      <vt:lpstr>SUPPORT Trail: Questionable Consent</vt:lpstr>
      <vt:lpstr>Basics of Consent</vt:lpstr>
      <vt:lpstr>Adequate Informed Consent: Not Just a Form</vt:lpstr>
      <vt:lpstr>Beyond Consent:  Special Circumstances</vt:lpstr>
      <vt:lpstr>A Big Responsibility</vt:lpstr>
      <vt:lpstr>Clinical Research v. Clinical Practice</vt:lpstr>
      <vt:lpstr>Conflicting Roles: Clinician or Researcher?</vt:lpstr>
      <vt:lpstr>To Put It Another Way: Patient or Participant?</vt:lpstr>
      <vt:lpstr>From Patient to Participant: When Enrolling Patients is Justified</vt:lpstr>
      <vt:lpstr>Therapeutic Misconception: Defining a Concern</vt:lpstr>
      <vt:lpstr>Consensus on TM?</vt:lpstr>
      <vt:lpstr>What TM Is NOT</vt:lpstr>
      <vt:lpstr>Other Factors in Communication</vt:lpstr>
      <vt:lpstr>Prevalence of Concerning Reasons for Participation</vt:lpstr>
      <vt:lpstr>Why Might Someone Want to Be a Research Participant?</vt:lpstr>
      <vt:lpstr>Coda: The Role of the Institution</vt:lpstr>
      <vt:lpstr>IRB &amp; More</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Ethics</dc:title>
  <dc:creator>D. Micah Hester</dc:creator>
  <cp:lastModifiedBy>Indelicato, Nia</cp:lastModifiedBy>
  <cp:revision>199</cp:revision>
  <dcterms:created xsi:type="dcterms:W3CDTF">2007-03-07T19:17:36Z</dcterms:created>
  <dcterms:modified xsi:type="dcterms:W3CDTF">2019-09-06T16:15:34Z</dcterms:modified>
</cp:coreProperties>
</file>