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68" r:id="rId3"/>
    <p:sldId id="274" r:id="rId4"/>
    <p:sldId id="275" r:id="rId5"/>
    <p:sldId id="267" r:id="rId6"/>
    <p:sldId id="277" r:id="rId7"/>
    <p:sldId id="263" r:id="rId8"/>
    <p:sldId id="260" r:id="rId9"/>
    <p:sldId id="270" r:id="rId10"/>
    <p:sldId id="278" r:id="rId11"/>
    <p:sldId id="264" r:id="rId12"/>
    <p:sldId id="262" r:id="rId13"/>
    <p:sldId id="269" r:id="rId14"/>
    <p:sldId id="281" r:id="rId15"/>
    <p:sldId id="265" r:id="rId16"/>
    <p:sldId id="282" r:id="rId17"/>
    <p:sldId id="280" r:id="rId18"/>
    <p:sldId id="266" r:id="rId19"/>
    <p:sldId id="273" r:id="rId20"/>
    <p:sldId id="276" r:id="rId21"/>
    <p:sldId id="283" r:id="rId2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68E05-0EB5-4A6A-BB24-913A72141A97}" v="13" dt="2018-10-18T11:19:35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40" autoAdjust="0"/>
  </p:normalViewPr>
  <p:slideViewPr>
    <p:cSldViewPr>
      <p:cViewPr varScale="1">
        <p:scale>
          <a:sx n="78" d="100"/>
          <a:sy n="78" d="100"/>
        </p:scale>
        <p:origin x="21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da5a8940f52e2124" providerId="LiveId" clId="{0A568E05-0EB5-4A6A-BB24-913A72141A97}"/>
    <pc:docChg chg="custSel addSld modSld">
      <pc:chgData name=" " userId="da5a8940f52e2124" providerId="LiveId" clId="{0A568E05-0EB5-4A6A-BB24-913A72141A97}" dt="2018-10-18T11:20:12.508" v="99" actId="1076"/>
      <pc:docMkLst>
        <pc:docMk/>
      </pc:docMkLst>
      <pc:sldChg chg="modSp">
        <pc:chgData name=" " userId="da5a8940f52e2124" providerId="LiveId" clId="{0A568E05-0EB5-4A6A-BB24-913A72141A97}" dt="2018-10-18T11:19:47.527" v="98" actId="1076"/>
        <pc:sldMkLst>
          <pc:docMk/>
          <pc:sldMk cId="1964118530" sldId="267"/>
        </pc:sldMkLst>
        <pc:spChg chg="mod">
          <ac:chgData name=" " userId="da5a8940f52e2124" providerId="LiveId" clId="{0A568E05-0EB5-4A6A-BB24-913A72141A97}" dt="2018-10-18T11:19:47.527" v="98" actId="1076"/>
          <ac:spMkLst>
            <pc:docMk/>
            <pc:sldMk cId="1964118530" sldId="267"/>
            <ac:spMk id="3" creationId="{00000000-0000-0000-0000-000000000000}"/>
          </ac:spMkLst>
        </pc:spChg>
      </pc:sldChg>
      <pc:sldChg chg="modSp add">
        <pc:chgData name=" " userId="da5a8940f52e2124" providerId="LiveId" clId="{0A568E05-0EB5-4A6A-BB24-913A72141A97}" dt="2018-10-18T11:20:12.508" v="99" actId="1076"/>
        <pc:sldMkLst>
          <pc:docMk/>
          <pc:sldMk cId="136289285" sldId="269"/>
        </pc:sldMkLst>
        <pc:spChg chg="mod">
          <ac:chgData name=" " userId="da5a8940f52e2124" providerId="LiveId" clId="{0A568E05-0EB5-4A6A-BB24-913A72141A97}" dt="2018-10-18T01:05:12.225" v="14" actId="20577"/>
          <ac:spMkLst>
            <pc:docMk/>
            <pc:sldMk cId="136289285" sldId="269"/>
            <ac:spMk id="2" creationId="{A882088D-5248-4226-9461-6198C444377E}"/>
          </ac:spMkLst>
        </pc:spChg>
        <pc:spChg chg="mod">
          <ac:chgData name=" " userId="da5a8940f52e2124" providerId="LiveId" clId="{0A568E05-0EB5-4A6A-BB24-913A72141A97}" dt="2018-10-18T11:20:12.508" v="99" actId="1076"/>
          <ac:spMkLst>
            <pc:docMk/>
            <pc:sldMk cId="136289285" sldId="269"/>
            <ac:spMk id="3" creationId="{10D74E07-D19A-4D82-B68B-1426D97A2F1C}"/>
          </ac:spMkLst>
        </pc:spChg>
      </pc:sldChg>
      <pc:sldChg chg="modSp add">
        <pc:chgData name=" " userId="da5a8940f52e2124" providerId="LiveId" clId="{0A568E05-0EB5-4A6A-BB24-913A72141A97}" dt="2018-10-18T01:06:23.866" v="61" actId="20577"/>
        <pc:sldMkLst>
          <pc:docMk/>
          <pc:sldMk cId="613293490" sldId="270"/>
        </pc:sldMkLst>
        <pc:spChg chg="mod">
          <ac:chgData name=" " userId="da5a8940f52e2124" providerId="LiveId" clId="{0A568E05-0EB5-4A6A-BB24-913A72141A97}" dt="2018-10-18T01:06:20.726" v="60" actId="20577"/>
          <ac:spMkLst>
            <pc:docMk/>
            <pc:sldMk cId="613293490" sldId="270"/>
            <ac:spMk id="2" creationId="{C5CC79F4-BFC8-444D-B809-95983E3604AF}"/>
          </ac:spMkLst>
        </pc:spChg>
        <pc:spChg chg="mod">
          <ac:chgData name=" " userId="da5a8940f52e2124" providerId="LiveId" clId="{0A568E05-0EB5-4A6A-BB24-913A72141A97}" dt="2018-10-18T01:06:23.866" v="61" actId="20577"/>
          <ac:spMkLst>
            <pc:docMk/>
            <pc:sldMk cId="613293490" sldId="270"/>
            <ac:spMk id="3" creationId="{74559ED1-11FE-492C-802A-7D1965B55E02}"/>
          </ac:spMkLst>
        </pc:spChg>
      </pc:sldChg>
      <pc:sldChg chg="modSp add">
        <pc:chgData name=" " userId="da5a8940f52e2124" providerId="LiveId" clId="{0A568E05-0EB5-4A6A-BB24-913A72141A97}" dt="2018-10-18T01:06:47.361" v="74" actId="20577"/>
        <pc:sldMkLst>
          <pc:docMk/>
          <pc:sldMk cId="1132733104" sldId="271"/>
        </pc:sldMkLst>
        <pc:spChg chg="mod">
          <ac:chgData name=" " userId="da5a8940f52e2124" providerId="LiveId" clId="{0A568E05-0EB5-4A6A-BB24-913A72141A97}" dt="2018-10-18T01:06:44.643" v="73" actId="20577"/>
          <ac:spMkLst>
            <pc:docMk/>
            <pc:sldMk cId="1132733104" sldId="271"/>
            <ac:spMk id="2" creationId="{EE584B1D-3D3F-4C2B-8077-4CEFD34A6259}"/>
          </ac:spMkLst>
        </pc:spChg>
        <pc:spChg chg="mod">
          <ac:chgData name=" " userId="da5a8940f52e2124" providerId="LiveId" clId="{0A568E05-0EB5-4A6A-BB24-913A72141A97}" dt="2018-10-18T01:06:47.361" v="74" actId="20577"/>
          <ac:spMkLst>
            <pc:docMk/>
            <pc:sldMk cId="1132733104" sldId="271"/>
            <ac:spMk id="3" creationId="{65A25BB9-87C6-479E-9E18-FA9E02B13A46}"/>
          </ac:spMkLst>
        </pc:spChg>
      </pc:sldChg>
      <pc:sldChg chg="modSp add">
        <pc:chgData name=" " userId="da5a8940f52e2124" providerId="LiveId" clId="{0A568E05-0EB5-4A6A-BB24-913A72141A97}" dt="2018-10-18T01:07:35.959" v="83" actId="27636"/>
        <pc:sldMkLst>
          <pc:docMk/>
          <pc:sldMk cId="2056130361" sldId="272"/>
        </pc:sldMkLst>
        <pc:spChg chg="mod">
          <ac:chgData name=" " userId="da5a8940f52e2124" providerId="LiveId" clId="{0A568E05-0EB5-4A6A-BB24-913A72141A97}" dt="2018-10-18T01:07:35.959" v="83" actId="27636"/>
          <ac:spMkLst>
            <pc:docMk/>
            <pc:sldMk cId="2056130361" sldId="272"/>
            <ac:spMk id="3" creationId="{550A209B-C08F-47D6-866B-354FFFDAA5CC}"/>
          </ac:spMkLst>
        </pc:spChg>
      </pc:sldChg>
      <pc:sldChg chg="modSp add">
        <pc:chgData name=" " userId="da5a8940f52e2124" providerId="LiveId" clId="{0A568E05-0EB5-4A6A-BB24-913A72141A97}" dt="2018-10-18T01:08:16.670" v="95" actId="20577"/>
        <pc:sldMkLst>
          <pc:docMk/>
          <pc:sldMk cId="3710518125" sldId="273"/>
        </pc:sldMkLst>
        <pc:spChg chg="mod">
          <ac:chgData name=" " userId="da5a8940f52e2124" providerId="LiveId" clId="{0A568E05-0EB5-4A6A-BB24-913A72141A97}" dt="2018-10-18T01:08:13.249" v="94" actId="20577"/>
          <ac:spMkLst>
            <pc:docMk/>
            <pc:sldMk cId="3710518125" sldId="273"/>
            <ac:spMk id="2" creationId="{8A989C01-0C46-4745-BDBB-F5F1F676B471}"/>
          </ac:spMkLst>
        </pc:spChg>
        <pc:spChg chg="mod">
          <ac:chgData name=" " userId="da5a8940f52e2124" providerId="LiveId" clId="{0A568E05-0EB5-4A6A-BB24-913A72141A97}" dt="2018-10-18T01:08:16.670" v="95" actId="20577"/>
          <ac:spMkLst>
            <pc:docMk/>
            <pc:sldMk cId="3710518125" sldId="273"/>
            <ac:spMk id="3" creationId="{19001966-C316-4028-B7E0-C97D01392575}"/>
          </ac:spMkLst>
        </pc:spChg>
      </pc:sldChg>
      <pc:sldChg chg="add">
        <pc:chgData name=" " userId="da5a8940f52e2124" providerId="LiveId" clId="{0A568E05-0EB5-4A6A-BB24-913A72141A97}" dt="2018-10-18T11:19:30.171" v="96"/>
        <pc:sldMkLst>
          <pc:docMk/>
          <pc:sldMk cId="3520412387" sldId="274"/>
        </pc:sldMkLst>
      </pc:sldChg>
      <pc:sldChg chg="add">
        <pc:chgData name=" " userId="da5a8940f52e2124" providerId="LiveId" clId="{0A568E05-0EB5-4A6A-BB24-913A72141A97}" dt="2018-10-18T11:19:35.576" v="97"/>
        <pc:sldMkLst>
          <pc:docMk/>
          <pc:sldMk cId="1922036078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D5FCA47-5EB8-425D-874B-75D3A1AE4B1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F192E97-9EC9-4D9F-9BDF-D5B80EFCB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7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2E97-9EC9-4D9F-9BDF-D5B80EFCBA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78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2E97-9EC9-4D9F-9BDF-D5B80EFCBA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17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2E97-9EC9-4D9F-9BDF-D5B80EFCBA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32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2E97-9EC9-4D9F-9BDF-D5B80EFCBA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54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0"/>
            <a:r>
              <a:rPr lang="en-US" dirty="0"/>
              <a:t>Alignment </a:t>
            </a:r>
          </a:p>
          <a:p>
            <a:pPr lvl="1"/>
            <a:r>
              <a:rPr lang="en-US" dirty="0"/>
              <a:t>Role clarity on the front of my K01 (talk about navigating transitions in mentor roles)</a:t>
            </a:r>
          </a:p>
          <a:p>
            <a:pPr lvl="2"/>
            <a:r>
              <a:rPr lang="en-US" dirty="0"/>
              <a:t>Designate primary</a:t>
            </a:r>
          </a:p>
          <a:p>
            <a:pPr lvl="2"/>
            <a:r>
              <a:rPr lang="en-US" dirty="0"/>
              <a:t>Designate roles of others – content expertise, career planning, methods consultant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Communication preferences</a:t>
            </a:r>
          </a:p>
          <a:p>
            <a:pPr lvl="1"/>
            <a:r>
              <a:rPr lang="en-US" dirty="0" smtClean="0"/>
              <a:t>Set and respect boundaries. </a:t>
            </a:r>
          </a:p>
          <a:p>
            <a:pPr lvl="2"/>
            <a:r>
              <a:rPr lang="en-US" dirty="0" smtClean="0"/>
              <a:t>What to email versus save for meetings </a:t>
            </a:r>
          </a:p>
          <a:p>
            <a:pPr lvl="2"/>
            <a:r>
              <a:rPr lang="en-US" dirty="0" smtClean="0"/>
              <a:t>When ok to call</a:t>
            </a:r>
          </a:p>
          <a:p>
            <a:pPr lvl="1"/>
            <a:r>
              <a:rPr lang="en-US" dirty="0" smtClean="0"/>
              <a:t>You want your</a:t>
            </a:r>
            <a:r>
              <a:rPr lang="en-US" baseline="0" dirty="0" smtClean="0"/>
              <a:t> mentor to be glad to hear from you – never overburdened. </a:t>
            </a:r>
            <a:r>
              <a:rPr lang="en-US" dirty="0"/>
              <a:t>Important to learn their styles more than force yours on them. They work across so many mentees! Ask how things are working for them</a:t>
            </a:r>
            <a:endParaRPr lang="en-US" dirty="0" smtClean="0"/>
          </a:p>
          <a:p>
            <a:pPr lvl="0"/>
            <a:endParaRPr lang="en-US" dirty="0" smtClean="0"/>
          </a:p>
          <a:p>
            <a:pPr defTabSz="942289"/>
            <a:r>
              <a:rPr lang="en-US" dirty="0" smtClean="0"/>
              <a:t>Meeting frequency, length, cancellations, goals</a:t>
            </a:r>
          </a:p>
          <a:p>
            <a:pPr defTabSz="942289"/>
            <a:endParaRPr lang="en-US" dirty="0" smtClean="0"/>
          </a:p>
          <a:p>
            <a:pPr lvl="0"/>
            <a:r>
              <a:rPr lang="en-US" dirty="0" smtClean="0"/>
              <a:t>How to make their job easier?</a:t>
            </a:r>
          </a:p>
          <a:p>
            <a:pPr lvl="1"/>
            <a:r>
              <a:rPr lang="en-US" dirty="0" smtClean="0"/>
              <a:t>Example = writing quality. Always send my (important) writing to </a:t>
            </a:r>
            <a:r>
              <a:rPr lang="en-US" dirty="0" err="1" smtClean="0"/>
              <a:t>SciCom</a:t>
            </a:r>
            <a:r>
              <a:rPr lang="en-US" dirty="0" smtClean="0"/>
              <a:t> before mentors give feedback on content. </a:t>
            </a:r>
          </a:p>
          <a:p>
            <a:pPr lvl="1"/>
            <a:r>
              <a:rPr lang="en-US" dirty="0" smtClean="0"/>
              <a:t>Be self-aware of your strengths and needs. Communicate these and be open and active to address. Take ownership!! Be coachable. </a:t>
            </a:r>
          </a:p>
          <a:p>
            <a:pPr lvl="2"/>
            <a:r>
              <a:rPr lang="en-US" dirty="0" smtClean="0"/>
              <a:t>This is your career, not your mentors! Your enthusiasm and dedication will always be a limiting factor of the success of the relationship.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Timeline and format for feedback. </a:t>
            </a:r>
          </a:p>
          <a:p>
            <a:pPr lvl="1"/>
            <a:r>
              <a:rPr lang="en-US" dirty="0" smtClean="0"/>
              <a:t>Feedback is the most</a:t>
            </a:r>
            <a:r>
              <a:rPr lang="en-US" baseline="0" dirty="0" smtClean="0"/>
              <a:t> important think you get from a mentor</a:t>
            </a:r>
            <a:endParaRPr lang="en-US" dirty="0" smtClean="0"/>
          </a:p>
          <a:p>
            <a:pPr lvl="1"/>
            <a:r>
              <a:rPr lang="en-US" dirty="0" smtClean="0"/>
              <a:t>NEVER miss a deadline to a mentor. You may have just missed the one window you had on their calendar. </a:t>
            </a:r>
          </a:p>
          <a:p>
            <a:pPr lvl="1"/>
            <a:r>
              <a:rPr lang="en-US" dirty="0" smtClean="0"/>
              <a:t>Plan backwards to give reasonable time. I do 2 weeks (at least). </a:t>
            </a:r>
          </a:p>
          <a:p>
            <a:pPr lvl="1"/>
            <a:r>
              <a:rPr lang="en-US" dirty="0" smtClean="0"/>
              <a:t>Need written for grants/manuscripts. Verbal for aims, study design issues. 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2E97-9EC9-4D9F-9BDF-D5B80EFCBA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16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2E97-9EC9-4D9F-9BDF-D5B80EFCBA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03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2E97-9EC9-4D9F-9BDF-D5B80EFCBA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60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Beg for criticism. You want angry, tired critiques of your work. </a:t>
            </a:r>
          </a:p>
          <a:p>
            <a:pPr lvl="3"/>
            <a:r>
              <a:rPr lang="en-US" dirty="0"/>
              <a:t>Come prepared with top priorities. Don’t make them fish. Mentors can’t help with issues/concerns they don’t know about. </a:t>
            </a:r>
          </a:p>
          <a:p>
            <a:pPr lvl="3"/>
            <a:r>
              <a:rPr lang="en-US" dirty="0"/>
              <a:t>Never be afraid to say you don’t understand. Saving face doesn’t save you anything. 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Anticipate questions. Don’t make them ask for updates. PLAN your meetings. </a:t>
            </a:r>
          </a:p>
          <a:p>
            <a:pPr lvl="3"/>
            <a:r>
              <a:rPr lang="en-US" dirty="0"/>
              <a:t>Quarterly report in writing + bi-annual meeting of whole group is my preference. Individual meetings are more frequent. 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1"/>
            <a:r>
              <a:rPr lang="en-US" dirty="0"/>
              <a:t>Frequency and content of mentor meetings does shift</a:t>
            </a:r>
          </a:p>
          <a:p>
            <a:pPr lvl="2"/>
            <a:r>
              <a:rPr lang="en-US" dirty="0"/>
              <a:t>Meets taper over time and focus more on big picture thinking, strategy/planning</a:t>
            </a:r>
          </a:p>
          <a:p>
            <a:pPr lvl="1"/>
            <a:r>
              <a:rPr lang="en-US" dirty="0"/>
              <a:t>End meetings when key needs are met. Cancel unneeded meetings.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2E97-9EC9-4D9F-9BDF-D5B80EFCBA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7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2E97-9EC9-4D9F-9BDF-D5B80EFCBA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58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2E97-9EC9-4D9F-9BDF-D5B80EFCBA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15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I hope to redefine rather than completely close</a:t>
            </a:r>
          </a:p>
          <a:p>
            <a:pPr lvl="1"/>
            <a:r>
              <a:rPr lang="en-US" dirty="0" smtClean="0"/>
              <a:t>Challenge of separating to independence but having shared data, interests, etc. </a:t>
            </a:r>
          </a:p>
          <a:p>
            <a:pPr lvl="2"/>
            <a:r>
              <a:rPr lang="en-US" dirty="0" smtClean="0"/>
              <a:t>Plan to have initial projects without and then circle back for true collaborations</a:t>
            </a:r>
          </a:p>
          <a:p>
            <a:pPr lvl="1"/>
            <a:r>
              <a:rPr lang="en-US" dirty="0" smtClean="0"/>
              <a:t>Don’t wait until closure to give credit to mentors. Give specific feedback and appreciation.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2E97-9EC9-4D9F-9BDF-D5B80EFCBA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2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2E97-9EC9-4D9F-9BDF-D5B80EFCBA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54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2E97-9EC9-4D9F-9BDF-D5B80EFCBA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16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2E97-9EC9-4D9F-9BDF-D5B80EFCBA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38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2E97-9EC9-4D9F-9BDF-D5B80EFCBA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0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2E97-9EC9-4D9F-9BDF-D5B80EFCBA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45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2E97-9EC9-4D9F-9BDF-D5B80EFCBA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31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2E97-9EC9-4D9F-9BDF-D5B80EFCBA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49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2E97-9EC9-4D9F-9BDF-D5B80EFCBA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5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Naturally through job structure – LWM</a:t>
            </a:r>
          </a:p>
          <a:p>
            <a:pPr lvl="3"/>
            <a:r>
              <a:rPr lang="en-US" dirty="0" smtClean="0"/>
              <a:t>Recognize that boss and mentor role are different. </a:t>
            </a:r>
          </a:p>
          <a:p>
            <a:pPr lvl="2"/>
            <a:r>
              <a:rPr lang="en-US" dirty="0" smtClean="0"/>
              <a:t>By recommendation – Curran, Ward</a:t>
            </a:r>
          </a:p>
          <a:p>
            <a:pPr lvl="2"/>
            <a:r>
              <a:rPr lang="en-US" dirty="0" smtClean="0"/>
              <a:t>By happenstance – Johnson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2E97-9EC9-4D9F-9BDF-D5B80EFCBA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5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/>
          <a:stretch/>
        </p:blipFill>
        <p:spPr>
          <a:xfrm>
            <a:off x="-6154" y="4367091"/>
            <a:ext cx="9134537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59" y="195287"/>
            <a:ext cx="2844706" cy="1837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712" y="3490791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2A1DE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84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FF08F-DC6B-4601-B491-B0F83F6DD2DA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3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2"/>
            <a:ext cx="9144000" cy="6858001"/>
            <a:chOff x="0" y="0"/>
            <a:chExt cx="9144000" cy="5143501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5828" y="4207859"/>
              <a:ext cx="1524676" cy="7385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88" r="-1" b="49642"/>
            <a:stretch/>
          </p:blipFill>
          <p:spPr>
            <a:xfrm flipH="1">
              <a:off x="0" y="4222550"/>
              <a:ext cx="6844937" cy="9209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88" r="-1" b="49642"/>
            <a:stretch/>
          </p:blipFill>
          <p:spPr>
            <a:xfrm flipV="1">
              <a:off x="6903720" y="0"/>
              <a:ext cx="2240280" cy="4813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8A65-7FB8-E146-BD64-ECE9D24417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4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2"/>
            <a:ext cx="9144000" cy="6861457"/>
            <a:chOff x="0" y="0"/>
            <a:chExt cx="9144000" cy="5146093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88" r="-1" b="49642"/>
            <a:stretch/>
          </p:blipFill>
          <p:spPr>
            <a:xfrm flipH="1">
              <a:off x="0" y="4222549"/>
              <a:ext cx="6864209" cy="92354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88" r="-1" b="49642"/>
            <a:stretch/>
          </p:blipFill>
          <p:spPr>
            <a:xfrm flipV="1">
              <a:off x="6903720" y="0"/>
              <a:ext cx="2240280" cy="4813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02A1DE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8A65-7FB8-E146-BD64-ECE9D24417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646-6429-AD43-8B33-01F78AADEB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3" y="388817"/>
            <a:ext cx="3917832" cy="25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5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"/>
            <a:ext cx="9144000" cy="6858001"/>
            <a:chOff x="0" y="0"/>
            <a:chExt cx="9144000" cy="5143501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5828" y="4207859"/>
              <a:ext cx="1524676" cy="7385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88" r="-1" b="49642"/>
            <a:stretch/>
          </p:blipFill>
          <p:spPr>
            <a:xfrm flipH="1">
              <a:off x="0" y="4222550"/>
              <a:ext cx="6844937" cy="9209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88" r="-1" b="49642"/>
            <a:stretch/>
          </p:blipFill>
          <p:spPr>
            <a:xfrm flipV="1">
              <a:off x="6903720" y="0"/>
              <a:ext cx="2240280" cy="4813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8A65-7FB8-E146-BD64-ECE9D24417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0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8A65-7FB8-E146-BD64-ECE9D24417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2"/>
            <a:ext cx="9144000" cy="6858001"/>
            <a:chOff x="0" y="0"/>
            <a:chExt cx="9144000" cy="5143501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5828" y="4207859"/>
              <a:ext cx="1524676" cy="7385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88" r="-1" b="49642"/>
            <a:stretch/>
          </p:blipFill>
          <p:spPr>
            <a:xfrm flipH="1">
              <a:off x="0" y="4222550"/>
              <a:ext cx="6844937" cy="9209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88" r="-1" b="49642"/>
            <a:stretch/>
          </p:blipFill>
          <p:spPr>
            <a:xfrm flipV="1">
              <a:off x="6903720" y="0"/>
              <a:ext cx="2240280" cy="481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10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59" y="195287"/>
            <a:ext cx="2844706" cy="1837375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0" y="2"/>
            <a:ext cx="9144000" cy="6858001"/>
            <a:chOff x="0" y="0"/>
            <a:chExt cx="9144000" cy="5143501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88" r="-1" b="49642"/>
            <a:stretch/>
          </p:blipFill>
          <p:spPr>
            <a:xfrm flipH="1">
              <a:off x="0" y="4222550"/>
              <a:ext cx="6844937" cy="9209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88" r="-1" b="49642"/>
            <a:stretch/>
          </p:blipFill>
          <p:spPr>
            <a:xfrm flipV="1">
              <a:off x="6903720" y="0"/>
              <a:ext cx="2240280" cy="481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46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2"/>
            <a:ext cx="9144000" cy="6858001"/>
            <a:chOff x="0" y="0"/>
            <a:chExt cx="9144000" cy="5143501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5828" y="4207859"/>
              <a:ext cx="1524676" cy="73858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88" r="-1" b="49642"/>
            <a:stretch/>
          </p:blipFill>
          <p:spPr>
            <a:xfrm flipH="1">
              <a:off x="0" y="4222550"/>
              <a:ext cx="6844937" cy="9209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88" r="-1" b="49642"/>
            <a:stretch/>
          </p:blipFill>
          <p:spPr>
            <a:xfrm flipV="1">
              <a:off x="6903720" y="0"/>
              <a:ext cx="2240280" cy="4813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34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FF08F-DC6B-4601-B491-B0F83F6DD2DA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1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E31B8A-D66B-4D6E-9281-CECDEEF0B9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063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84838A65-7FB8-E146-BD64-ECE9D24417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10/19/2018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99448646-6429-AD43-8B33-01F78AADEB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0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rgbClr val="0064A8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ingresources.ictr.wisc.edu/ExampleMentoringCompact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ingresources.ictr.wisc.edu/EvalTemplat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ingresources.ictr.wisc.edu/MenteeClosureResource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si.umn.edu/education-and-training/mentoring/mentor-traini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rmnet.net/research-mentor-training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466750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ingresources.ictr.wisc.edu/sites/default/files/AssessingFitChecklist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ingresources.ictr.wisc.edu/MentorIDPTemplat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i.uams.edu/wp-content/uploads/sites/80/2017/10/KL2-IDP-Goals-Table.pdf" TargetMode="External"/><Relationship Id="rId4" Type="http://schemas.openxmlformats.org/officeDocument/2006/relationships/hyperlink" Target="https://tri.uams.edu/wp-content/uploads/sites/80/2017/10/IDP-Questionnaire-2017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61" y="2971800"/>
            <a:ext cx="7772400" cy="1362075"/>
          </a:xfrm>
        </p:spPr>
        <p:txBody>
          <a:bodyPr>
            <a:normAutofit/>
          </a:bodyPr>
          <a:lstStyle/>
          <a:p>
            <a:r>
              <a:rPr lang="en-US" sz="4000" dirty="0"/>
              <a:t>Making the Most of </a:t>
            </a:r>
            <a:br>
              <a:rPr lang="en-US" sz="4000" dirty="0"/>
            </a:br>
            <a:r>
              <a:rPr lang="en-US" sz="4000" dirty="0"/>
              <a:t>Mentoring Relationships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09600" y="4114800"/>
            <a:ext cx="7772400" cy="150018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Mary E Aitken, MD MPH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UAMS Department of Pediatrics</a:t>
            </a: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Taren Swindle, PhD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UAMS Department of Family and Preventive Medicine</a:t>
            </a:r>
          </a:p>
        </p:txBody>
      </p:sp>
    </p:spTree>
    <p:extLst>
      <p:ext uri="{BB962C8B-B14F-4D97-AF65-F5344CB8AC3E}">
        <p14:creationId xmlns:p14="http://schemas.microsoft.com/office/powerpoint/2010/main" val="424237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9443"/>
            <a:ext cx="7833359" cy="1450757"/>
          </a:xfrm>
        </p:spPr>
        <p:txBody>
          <a:bodyPr>
            <a:normAutofit/>
          </a:bodyPr>
          <a:lstStyle/>
          <a:p>
            <a:r>
              <a:rPr lang="en-US" sz="3600" dirty="0"/>
              <a:t>Phases of Mentor/Mentee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815" y="13716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Alignment—Mentor Roles</a:t>
            </a:r>
          </a:p>
          <a:p>
            <a:pPr lvl="1"/>
            <a:r>
              <a:rPr lang="en-US" dirty="0" smtClean="0"/>
              <a:t>Listen carefully to mentee’s goals</a:t>
            </a:r>
          </a:p>
          <a:p>
            <a:pPr lvl="1"/>
            <a:r>
              <a:rPr lang="en-US" dirty="0" smtClean="0"/>
              <a:t>Assess areas of strength and growth</a:t>
            </a:r>
          </a:p>
          <a:p>
            <a:pPr lvl="1"/>
            <a:r>
              <a:rPr lang="en-US" dirty="0" smtClean="0"/>
              <a:t>Clarify resources (physical, financial, personal)</a:t>
            </a:r>
          </a:p>
          <a:p>
            <a:pPr lvl="1"/>
            <a:r>
              <a:rPr lang="en-US" dirty="0" smtClean="0"/>
              <a:t>Understand and convey institutional expectations and norms (written and unwritten)</a:t>
            </a:r>
          </a:p>
          <a:p>
            <a:pPr lvl="1"/>
            <a:r>
              <a:rPr lang="en-US" dirty="0" smtClean="0"/>
              <a:t>Communicate personal expectations (verbally and in writing)</a:t>
            </a:r>
          </a:p>
          <a:p>
            <a:pPr lvl="1"/>
            <a:r>
              <a:rPr lang="en-US" dirty="0" smtClean="0"/>
              <a:t>Be flexible</a:t>
            </a:r>
          </a:p>
          <a:p>
            <a:pPr lvl="1"/>
            <a:r>
              <a:rPr lang="en-US" dirty="0" smtClean="0"/>
              <a:t>Dedicate time to mentorship role (within reason)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https://mentoringresources.ictr.wisc.edu/ExampleMentoringCompacts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1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9443"/>
            <a:ext cx="7833359" cy="1450757"/>
          </a:xfrm>
        </p:spPr>
        <p:txBody>
          <a:bodyPr>
            <a:normAutofit/>
          </a:bodyPr>
          <a:lstStyle/>
          <a:p>
            <a:r>
              <a:rPr lang="en-US" sz="3600" dirty="0"/>
              <a:t>Phases of Mentor/Mentee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946" y="13716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Alignment—Mentee Roles</a:t>
            </a:r>
          </a:p>
          <a:p>
            <a:pPr lvl="1"/>
            <a:r>
              <a:rPr lang="en-US" dirty="0"/>
              <a:t>Have a clear understanding of your goals and the role/resources you want your mentor to play/provide</a:t>
            </a:r>
          </a:p>
          <a:p>
            <a:pPr lvl="1"/>
            <a:r>
              <a:rPr lang="en-US" dirty="0"/>
              <a:t>Be prepared to clearly communicate your expectations and listen to the expectations of your mentor(s)</a:t>
            </a:r>
          </a:p>
          <a:p>
            <a:pPr lvl="1"/>
            <a:r>
              <a:rPr lang="en-US" dirty="0"/>
              <a:t>Be flexible and willing to alter your expectations and change plans</a:t>
            </a:r>
          </a:p>
          <a:p>
            <a:pPr lvl="1"/>
            <a:r>
              <a:rPr lang="en-US" dirty="0"/>
              <a:t>Inform your mentor of your preferred learning style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Setting </a:t>
            </a:r>
            <a:r>
              <a:rPr lang="en-US" sz="3600" dirty="0" smtClean="0"/>
              <a:t>Expectations: Mentor Perspective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5"/>
          </a:xfrm>
        </p:spPr>
        <p:txBody>
          <a:bodyPr/>
          <a:lstStyle/>
          <a:p>
            <a:r>
              <a:rPr lang="en-US" dirty="0" smtClean="0"/>
              <a:t>Balance required between mentee stage, environment, and resources</a:t>
            </a:r>
          </a:p>
          <a:p>
            <a:r>
              <a:rPr lang="en-US" dirty="0" smtClean="0"/>
              <a:t>Opportunities </a:t>
            </a:r>
            <a:r>
              <a:rPr lang="en-US" dirty="0"/>
              <a:t>to set goals and avoid potential conflicts</a:t>
            </a:r>
          </a:p>
          <a:p>
            <a:pPr lvl="1"/>
            <a:r>
              <a:rPr lang="en-US" dirty="0"/>
              <a:t>Publications</a:t>
            </a:r>
          </a:p>
          <a:p>
            <a:pPr lvl="1"/>
            <a:r>
              <a:rPr lang="en-US" dirty="0"/>
              <a:t>Shared laboratory or other resources</a:t>
            </a:r>
          </a:p>
          <a:p>
            <a:pPr lvl="1"/>
            <a:r>
              <a:rPr lang="en-US" dirty="0"/>
              <a:t>Timelines (for products, independence, support)</a:t>
            </a:r>
          </a:p>
          <a:p>
            <a:pPr lvl="1"/>
            <a:r>
              <a:rPr lang="en-US" dirty="0"/>
              <a:t>Competing responsibilities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39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82088D-5248-4226-9461-6198C4443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Setting Expectations: Mentee Perspective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D74E07-D19A-4D82-B68B-1426D97A2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Role clarity of mentoring team</a:t>
            </a:r>
          </a:p>
          <a:p>
            <a:r>
              <a:rPr lang="en-US" dirty="0"/>
              <a:t>Communication preferences</a:t>
            </a:r>
          </a:p>
          <a:p>
            <a:pPr lvl="0"/>
            <a:r>
              <a:rPr lang="en-US" dirty="0" smtClean="0"/>
              <a:t>Meeting parameters</a:t>
            </a:r>
          </a:p>
          <a:p>
            <a:pPr lvl="0"/>
            <a:r>
              <a:rPr lang="en-US" dirty="0" smtClean="0"/>
              <a:t>ASK - How can you </a:t>
            </a:r>
            <a:r>
              <a:rPr lang="en-US" dirty="0"/>
              <a:t>make their job easier?</a:t>
            </a:r>
          </a:p>
          <a:p>
            <a:pPr lvl="0"/>
            <a:r>
              <a:rPr lang="en-US" dirty="0" smtClean="0"/>
              <a:t>Timeline </a:t>
            </a:r>
            <a:r>
              <a:rPr lang="en-US" dirty="0"/>
              <a:t>and format for feedback. 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443"/>
            <a:ext cx="790956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Phases of Mentor/Mentee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31" y="1447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Cultivation—Mentor </a:t>
            </a:r>
            <a:r>
              <a:rPr lang="en-US" dirty="0"/>
              <a:t>Roles</a:t>
            </a:r>
          </a:p>
          <a:p>
            <a:pPr lvl="1"/>
            <a:r>
              <a:rPr lang="en-US" dirty="0" smtClean="0"/>
              <a:t>Advise on what you know;  refer to others when you don’t</a:t>
            </a:r>
            <a:endParaRPr lang="en-US" dirty="0"/>
          </a:p>
          <a:p>
            <a:pPr lvl="1"/>
            <a:r>
              <a:rPr lang="en-US" dirty="0" smtClean="0"/>
              <a:t>Provide relevant examples and resources</a:t>
            </a:r>
            <a:endParaRPr lang="en-US" dirty="0"/>
          </a:p>
          <a:p>
            <a:pPr lvl="1"/>
            <a:r>
              <a:rPr lang="en-US" dirty="0" smtClean="0"/>
              <a:t>Give constructive feedback</a:t>
            </a:r>
            <a:endParaRPr lang="en-US" dirty="0"/>
          </a:p>
          <a:p>
            <a:pPr lvl="1"/>
            <a:r>
              <a:rPr lang="en-US" dirty="0"/>
              <a:t>Don't shy away from difficult conversations</a:t>
            </a:r>
          </a:p>
          <a:p>
            <a:pPr lvl="1"/>
            <a:r>
              <a:rPr lang="en-US" dirty="0" smtClean="0"/>
              <a:t>Respond to changing needs of your mentee</a:t>
            </a:r>
            <a:endParaRPr lang="en-US" dirty="0"/>
          </a:p>
          <a:p>
            <a:pPr lvl="1"/>
            <a:r>
              <a:rPr lang="en-US" dirty="0" smtClean="0"/>
              <a:t>Celebrate successes</a:t>
            </a:r>
          </a:p>
          <a:p>
            <a:pPr lvl="1"/>
            <a:r>
              <a:rPr lang="en-US" dirty="0" smtClean="0"/>
              <a:t>Revisit IDPs, mentor plans, and expectations regularly</a:t>
            </a:r>
            <a:endParaRPr lang="en-US" dirty="0"/>
          </a:p>
          <a:p>
            <a:pPr lvl="1"/>
            <a:r>
              <a:rPr lang="en-US" dirty="0"/>
              <a:t>Periodically evaluate progress and assess the relationship</a:t>
            </a:r>
          </a:p>
          <a:p>
            <a:pPr lvl="1"/>
            <a:endParaRPr lang="en-US" dirty="0"/>
          </a:p>
          <a:p>
            <a:r>
              <a:rPr lang="en-US" dirty="0">
                <a:hlinkClick r:id="rId3"/>
              </a:rPr>
              <a:t>https://mentoringresources.ictr.wisc.edu/EvalTemplates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443"/>
            <a:ext cx="790956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Phases of Mentor/Mentee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31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Cultivation—Mentee </a:t>
            </a:r>
            <a:r>
              <a:rPr lang="en-US" dirty="0"/>
              <a:t>Roles</a:t>
            </a:r>
          </a:p>
          <a:p>
            <a:pPr lvl="1"/>
            <a:r>
              <a:rPr lang="en-US" dirty="0"/>
              <a:t>Actively listen and contribute to conversations</a:t>
            </a:r>
          </a:p>
          <a:p>
            <a:pPr lvl="1"/>
            <a:r>
              <a:rPr lang="en-US" dirty="0"/>
              <a:t>Acknowledge your weaknesses and build from your strengths</a:t>
            </a:r>
          </a:p>
          <a:p>
            <a:pPr lvl="1"/>
            <a:r>
              <a:rPr lang="en-US" dirty="0"/>
              <a:t>Accept and reflect on constructive criticism</a:t>
            </a:r>
          </a:p>
          <a:p>
            <a:pPr lvl="1"/>
            <a:r>
              <a:rPr lang="en-US" dirty="0"/>
              <a:t>Don't </a:t>
            </a:r>
            <a:r>
              <a:rPr lang="en-US" dirty="0" smtClean="0"/>
              <a:t>get defensive in </a:t>
            </a:r>
            <a:r>
              <a:rPr lang="en-US" dirty="0"/>
              <a:t>difficult conversations</a:t>
            </a:r>
          </a:p>
          <a:p>
            <a:pPr lvl="1"/>
            <a:r>
              <a:rPr lang="en-US" dirty="0"/>
              <a:t>Follow through on tasks and meet deadlines</a:t>
            </a:r>
          </a:p>
          <a:p>
            <a:pPr lvl="1"/>
            <a:r>
              <a:rPr lang="en-US" dirty="0"/>
              <a:t>Communicate your changing needs</a:t>
            </a:r>
          </a:p>
          <a:p>
            <a:pPr lvl="1"/>
            <a:r>
              <a:rPr lang="en-US" dirty="0" smtClean="0"/>
              <a:t>Periodically </a:t>
            </a:r>
            <a:r>
              <a:rPr lang="en-US" dirty="0"/>
              <a:t>evaluate progress and assess the relationship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989C01-0C46-4745-BDBB-F5F1F676B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Cultivation: Mentee Perspective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001966-C316-4028-B7E0-C97D01392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Create space for criticism. </a:t>
            </a:r>
          </a:p>
          <a:p>
            <a:pPr lvl="0"/>
            <a:r>
              <a:rPr lang="en-US" dirty="0" smtClean="0"/>
              <a:t>Anticipate mentor interests. </a:t>
            </a:r>
          </a:p>
          <a:p>
            <a:pPr lvl="0"/>
            <a:r>
              <a:rPr lang="en-US" dirty="0" smtClean="0"/>
              <a:t>Shifts in focus in over time are appropriate.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8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9443"/>
            <a:ext cx="783336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Phases of Mentor/Mentee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231" y="1371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Closure—Mentor </a:t>
            </a:r>
            <a:r>
              <a:rPr lang="en-US" dirty="0"/>
              <a:t>Roles</a:t>
            </a:r>
          </a:p>
          <a:p>
            <a:pPr lvl="1"/>
            <a:r>
              <a:rPr lang="en-US" dirty="0"/>
              <a:t>Be sensitive to when the relationship has run its </a:t>
            </a:r>
            <a:r>
              <a:rPr lang="en-US" dirty="0" smtClean="0"/>
              <a:t>course</a:t>
            </a:r>
          </a:p>
          <a:p>
            <a:pPr lvl="1"/>
            <a:r>
              <a:rPr lang="en-US" dirty="0" smtClean="0"/>
              <a:t>Set goal for a change on good terms, whatever the reason (mission accomplished, lack of progress, moves, shift in professional focus, etc.)</a:t>
            </a:r>
            <a:endParaRPr lang="en-US" dirty="0"/>
          </a:p>
          <a:p>
            <a:pPr lvl="1"/>
            <a:r>
              <a:rPr lang="en-US" dirty="0" smtClean="0"/>
              <a:t>Follow up on your mentee’s successes</a:t>
            </a:r>
            <a:endParaRPr lang="en-US" dirty="0"/>
          </a:p>
          <a:p>
            <a:pPr lvl="1"/>
            <a:r>
              <a:rPr lang="en-US" dirty="0"/>
              <a:t>Provide a summative evaluation of the experience</a:t>
            </a:r>
          </a:p>
          <a:p>
            <a:pPr lvl="1"/>
            <a:r>
              <a:rPr lang="en-US" dirty="0"/>
              <a:t>Say thank you and give credit where credit is due</a:t>
            </a:r>
          </a:p>
          <a:p>
            <a:pPr lvl="1"/>
            <a:r>
              <a:rPr lang="en-US" dirty="0" smtClean="0"/>
              <a:t>Learn from your experience when mentoring others</a:t>
            </a:r>
            <a:endParaRPr lang="en-US" dirty="0"/>
          </a:p>
          <a:p>
            <a:r>
              <a:rPr lang="en-US" dirty="0">
                <a:hlinkClick r:id="rId3"/>
              </a:rPr>
              <a:t>https://mentoringresources.ictr.wisc.edu/MenteeClosureResources</a:t>
            </a:r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9443"/>
            <a:ext cx="783336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Phases of Mentor/Mentee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Closure—Mentee </a:t>
            </a:r>
            <a:r>
              <a:rPr lang="en-US" dirty="0"/>
              <a:t>Roles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your mentor with updates after the formal relationship has ended</a:t>
            </a:r>
          </a:p>
          <a:p>
            <a:pPr lvl="1"/>
            <a:r>
              <a:rPr lang="en-US" dirty="0"/>
              <a:t>Provide a summative evaluation of the experience</a:t>
            </a:r>
          </a:p>
          <a:p>
            <a:pPr lvl="1"/>
            <a:r>
              <a:rPr lang="en-US" dirty="0"/>
              <a:t>Say thank you and give credit where credit is due</a:t>
            </a:r>
          </a:p>
          <a:p>
            <a:pPr lvl="1"/>
            <a:r>
              <a:rPr lang="en-US" dirty="0"/>
              <a:t>Give back to the profession and mentor others</a:t>
            </a:r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989C01-0C46-4745-BDBB-F5F1F676B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Closure: Mentee Perspective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001966-C316-4028-B7E0-C97D01392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Goal  = redefine </a:t>
            </a:r>
          </a:p>
          <a:p>
            <a:pPr lvl="1"/>
            <a:r>
              <a:rPr lang="en-US" dirty="0" smtClean="0"/>
              <a:t>Demonstrate independence before </a:t>
            </a:r>
            <a:r>
              <a:rPr lang="en-US" smtClean="0"/>
              <a:t>revisiting collaborations. </a:t>
            </a:r>
            <a:endParaRPr lang="en-US" dirty="0"/>
          </a:p>
          <a:p>
            <a:pPr lvl="1"/>
            <a:r>
              <a:rPr lang="en-US" dirty="0" smtClean="0"/>
              <a:t>Give back to your mentor.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1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on Mentoring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525963"/>
          </a:xfrm>
        </p:spPr>
        <p:txBody>
          <a:bodyPr/>
          <a:lstStyle/>
          <a:p>
            <a:r>
              <a:rPr lang="en-US" dirty="0" smtClean="0"/>
              <a:t>Long history of “on the job” mentoring</a:t>
            </a:r>
          </a:p>
          <a:p>
            <a:r>
              <a:rPr lang="en-US" dirty="0" smtClean="0"/>
              <a:t>“Pygmalion model” of single mentor no longer feasible or effective to meet mentee needs</a:t>
            </a:r>
          </a:p>
          <a:p>
            <a:r>
              <a:rPr lang="en-US" dirty="0" smtClean="0"/>
              <a:t>Newer models include goals of improving:	</a:t>
            </a:r>
          </a:p>
          <a:p>
            <a:pPr lvl="1"/>
            <a:r>
              <a:rPr lang="en-US" dirty="0" smtClean="0"/>
              <a:t>Communication skills </a:t>
            </a:r>
          </a:p>
          <a:p>
            <a:pPr lvl="1"/>
            <a:r>
              <a:rPr lang="en-US" dirty="0" smtClean="0"/>
              <a:t>Professional skills to increase likelihood of success such as grant writing, management, teaching</a:t>
            </a:r>
          </a:p>
          <a:p>
            <a:pPr lvl="1"/>
            <a:r>
              <a:rPr lang="en-US" dirty="0" smtClean="0"/>
              <a:t>Increasing diversity in science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Mentor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TRI-sponsored mentor training</a:t>
            </a:r>
          </a:p>
          <a:p>
            <a:r>
              <a:rPr lang="en-US" dirty="0" smtClean="0"/>
              <a:t>Online training: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www.ctsi.umn.edu/education-and-training/mentoring/mentor-training</a:t>
            </a:r>
            <a:endParaRPr lang="en-US" dirty="0" smtClean="0"/>
          </a:p>
          <a:p>
            <a:r>
              <a:rPr lang="en-US" dirty="0" smtClean="0"/>
              <a:t>Curated readings and tools for mentors:</a:t>
            </a:r>
          </a:p>
          <a:p>
            <a:pPr lvl="1"/>
            <a:r>
              <a:rPr lang="en-US" dirty="0">
                <a:hlinkClick r:id="rId4"/>
              </a:rPr>
              <a:t>https://nrmnet.net/research-mentor-training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4571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have you found that works for managing multiple mentees/mentors?</a:t>
            </a:r>
          </a:p>
          <a:p>
            <a:r>
              <a:rPr lang="en-US" dirty="0" smtClean="0"/>
              <a:t>What’s one thing you have learned in a mentoring relationship that you wish you knew from the beginning?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CE0E02-D114-44B7-A4AD-F0AB0FC1D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 Training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F28ECA-673B-4495-B6E9-2FF6F1F23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Entering Mentoring curricula developed and tested in Wisconsin</a:t>
            </a:r>
          </a:p>
          <a:p>
            <a:r>
              <a:rPr lang="en-US" sz="2800" dirty="0" smtClean="0"/>
              <a:t>Disseminated through National Research Mentoring Network</a:t>
            </a:r>
          </a:p>
          <a:p>
            <a:r>
              <a:rPr lang="en-US" sz="2800" dirty="0" smtClean="0"/>
              <a:t>Focus on mentors developing skills to engage in more productive mentor/mentee relationships</a:t>
            </a:r>
          </a:p>
          <a:p>
            <a:r>
              <a:rPr lang="en-US" sz="2800" dirty="0" smtClean="0"/>
              <a:t>Mentor training for different research environments, topics, populations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04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5A0DED-6DA4-416F-932F-32B991764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 Training Outcomes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BCB2C2-8119-4F76-BE54-3AF9D6DF1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Randomized controlled trial of mentor/mentee pairs from 16 institutions</a:t>
            </a:r>
          </a:p>
          <a:p>
            <a:r>
              <a:rPr lang="en-US" sz="2800" dirty="0" smtClean="0"/>
              <a:t>Training results:</a:t>
            </a:r>
          </a:p>
          <a:p>
            <a:pPr lvl="1"/>
            <a:r>
              <a:rPr lang="en-US" sz="2000" dirty="0" smtClean="0"/>
              <a:t>Significantly higher skills across 6 competencies addressed in the training</a:t>
            </a:r>
          </a:p>
          <a:p>
            <a:pPr lvl="1"/>
            <a:r>
              <a:rPr lang="en-US" sz="2000" dirty="0" smtClean="0"/>
              <a:t>Changes in mentoring behavior after training (97% vs 53% of controls)</a:t>
            </a:r>
          </a:p>
          <a:p>
            <a:pPr lvl="1"/>
            <a:r>
              <a:rPr lang="en-US" sz="2000" dirty="0" smtClean="0"/>
              <a:t>Significantly higher observed changes by mentees (44% saw 2 or more positive changes)</a:t>
            </a:r>
          </a:p>
          <a:p>
            <a:pPr lvl="1"/>
            <a:r>
              <a:rPr lang="en-US" sz="2000" dirty="0" smtClean="0"/>
              <a:t>90% would recommend training </a:t>
            </a:r>
          </a:p>
          <a:p>
            <a:pPr marL="457188" lvl="1" indent="0">
              <a:buNone/>
            </a:pPr>
            <a:r>
              <a:rPr lang="en-US" sz="1200" dirty="0" smtClean="0"/>
              <a:t>		</a:t>
            </a:r>
            <a:r>
              <a:rPr lang="en-US" sz="1200" dirty="0" err="1" smtClean="0"/>
              <a:t>Pfund</a:t>
            </a:r>
            <a:r>
              <a:rPr lang="en-US" sz="1200" dirty="0" smtClean="0"/>
              <a:t> </a:t>
            </a:r>
            <a:r>
              <a:rPr lang="en-US" sz="1200" dirty="0"/>
              <a:t>C, </a:t>
            </a:r>
            <a:r>
              <a:rPr lang="en-US" sz="1200" dirty="0" smtClean="0"/>
              <a:t>et al.</a:t>
            </a:r>
            <a:r>
              <a:rPr lang="en-US" sz="1200" dirty="0"/>
              <a:t> </a:t>
            </a:r>
            <a:r>
              <a:rPr lang="en-US" sz="1200" u="sng" dirty="0">
                <a:hlinkClick r:id="rId3"/>
              </a:rPr>
              <a:t>Training mentors of clinical and </a:t>
            </a:r>
            <a:r>
              <a:rPr lang="en-US" sz="1200" u="sng" dirty="0" smtClean="0">
                <a:hlinkClick r:id="rId3"/>
              </a:rPr>
              <a:t>translational	research </a:t>
            </a:r>
            <a:r>
              <a:rPr lang="en-US" sz="1200" u="sng" dirty="0">
                <a:hlinkClick r:id="rId3"/>
              </a:rPr>
              <a:t>scholars: a randomized controlled trial</a:t>
            </a:r>
            <a:r>
              <a:rPr lang="en-US" sz="1200" dirty="0"/>
              <a:t>. </a:t>
            </a:r>
            <a:r>
              <a:rPr lang="en-US" sz="1200" dirty="0" smtClean="0"/>
              <a:t>		</a:t>
            </a:r>
            <a:r>
              <a:rPr lang="en-US" sz="1200" dirty="0" err="1" smtClean="0"/>
              <a:t>Acad</a:t>
            </a:r>
            <a:r>
              <a:rPr lang="en-US" sz="1200" dirty="0" smtClean="0"/>
              <a:t> </a:t>
            </a:r>
            <a:r>
              <a:rPr lang="en-US" sz="1200" dirty="0"/>
              <a:t>Med. 2014;89(5):774-782</a:t>
            </a:r>
            <a:r>
              <a:rPr lang="en-US" sz="1600" dirty="0"/>
              <a:t>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203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469" y="152400"/>
            <a:ext cx="803265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Phases of  Mentor/Mentee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77" y="12954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Selection</a:t>
            </a:r>
          </a:p>
          <a:p>
            <a:pPr lvl="1"/>
            <a:r>
              <a:rPr lang="en-US" dirty="0"/>
              <a:t>Individual Development Plans</a:t>
            </a:r>
          </a:p>
          <a:p>
            <a:pPr lvl="1"/>
            <a:r>
              <a:rPr lang="en-US" dirty="0"/>
              <a:t>Assessing fit</a:t>
            </a:r>
          </a:p>
          <a:p>
            <a:pPr lvl="1"/>
            <a:r>
              <a:rPr lang="en-US" dirty="0"/>
              <a:t>Building a mentoring team</a:t>
            </a:r>
          </a:p>
          <a:p>
            <a:r>
              <a:rPr lang="en-US" dirty="0"/>
              <a:t>Alignment</a:t>
            </a:r>
          </a:p>
          <a:p>
            <a:pPr lvl="1"/>
            <a:r>
              <a:rPr lang="en-US" dirty="0"/>
              <a:t>Common roles and expectations</a:t>
            </a:r>
          </a:p>
          <a:p>
            <a:pPr lvl="1"/>
            <a:r>
              <a:rPr lang="en-US" dirty="0"/>
              <a:t>Mentoring compacts</a:t>
            </a:r>
          </a:p>
          <a:p>
            <a:r>
              <a:rPr lang="en-US" dirty="0"/>
              <a:t>Cultivation</a:t>
            </a:r>
          </a:p>
          <a:p>
            <a:pPr lvl="1"/>
            <a:r>
              <a:rPr lang="en-US" dirty="0"/>
              <a:t>Fostering independence</a:t>
            </a:r>
          </a:p>
          <a:p>
            <a:pPr lvl="1"/>
            <a:r>
              <a:rPr lang="en-US" dirty="0"/>
              <a:t>Effective communication strategies</a:t>
            </a:r>
          </a:p>
          <a:p>
            <a:pPr lvl="1"/>
            <a:r>
              <a:rPr lang="en-US" dirty="0"/>
              <a:t>Assessing the mentoring relationship</a:t>
            </a:r>
          </a:p>
          <a:p>
            <a:r>
              <a:rPr lang="en-US" dirty="0"/>
              <a:t>Closure</a:t>
            </a:r>
          </a:p>
          <a:p>
            <a:pPr lvl="1"/>
            <a:r>
              <a:rPr lang="en-US" dirty="0"/>
              <a:t>Preparing for the end from the beginning</a:t>
            </a:r>
          </a:p>
          <a:p>
            <a:pPr lvl="1"/>
            <a:r>
              <a:rPr lang="en-US" dirty="0"/>
              <a:t>Strategies for transitioning</a:t>
            </a:r>
          </a:p>
        </p:txBody>
      </p:sp>
    </p:spTree>
    <p:extLst>
      <p:ext uri="{BB962C8B-B14F-4D97-AF65-F5344CB8AC3E}">
        <p14:creationId xmlns:p14="http://schemas.microsoft.com/office/powerpoint/2010/main" val="196411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8" y="149443"/>
            <a:ext cx="7863841" cy="1450757"/>
          </a:xfrm>
        </p:spPr>
        <p:txBody>
          <a:bodyPr>
            <a:normAutofit/>
          </a:bodyPr>
          <a:lstStyle/>
          <a:p>
            <a:r>
              <a:rPr lang="en-US" sz="3600" dirty="0"/>
              <a:t>Phases of Mentor/Mentee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Selection—Mentor </a:t>
            </a:r>
            <a:r>
              <a:rPr lang="en-US" dirty="0"/>
              <a:t>Roles</a:t>
            </a:r>
          </a:p>
          <a:p>
            <a:pPr lvl="1"/>
            <a:r>
              <a:rPr lang="en-US" dirty="0" smtClean="0"/>
              <a:t>Understand your motivation to be a mentor</a:t>
            </a:r>
            <a:endParaRPr lang="en-US" dirty="0"/>
          </a:p>
          <a:p>
            <a:pPr lvl="1"/>
            <a:r>
              <a:rPr lang="en-US" dirty="0" smtClean="0"/>
              <a:t>Ensure you have the time and resources to be a mentor</a:t>
            </a:r>
            <a:endParaRPr lang="en-US" dirty="0"/>
          </a:p>
          <a:p>
            <a:pPr lvl="1"/>
            <a:r>
              <a:rPr lang="en-US" dirty="0" smtClean="0"/>
              <a:t>Have a realistic assessment of your skills and leadership experience; consider team mentoring</a:t>
            </a:r>
            <a:endParaRPr lang="en-US" dirty="0"/>
          </a:p>
          <a:p>
            <a:pPr lvl="1"/>
            <a:r>
              <a:rPr lang="en-US" dirty="0" smtClean="0"/>
              <a:t>Commit to training to be a more effective mentor</a:t>
            </a: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https://mentoringresources.ictr.wisc.edu/sites/default/files/AssessingFitChecklist.pdf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7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9443"/>
            <a:ext cx="8061959" cy="1450757"/>
          </a:xfrm>
        </p:spPr>
        <p:txBody>
          <a:bodyPr>
            <a:normAutofit/>
          </a:bodyPr>
          <a:lstStyle/>
          <a:p>
            <a:r>
              <a:rPr lang="en-US" sz="3600" dirty="0"/>
              <a:t>Phases of Mentor/Mentee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Selection—Mentee Roles</a:t>
            </a:r>
          </a:p>
          <a:p>
            <a:pPr lvl="1"/>
            <a:r>
              <a:rPr lang="en-US" dirty="0"/>
              <a:t>Have a clear understanding of your motivation to be mentored</a:t>
            </a:r>
          </a:p>
          <a:p>
            <a:pPr lvl="1"/>
            <a:r>
              <a:rPr lang="en-US" dirty="0"/>
              <a:t>Select a mentor based on pre-established criteria relevant to your career goals</a:t>
            </a:r>
          </a:p>
          <a:p>
            <a:pPr lvl="1"/>
            <a:r>
              <a:rPr lang="en-US" dirty="0"/>
              <a:t>Broaden your search for multiple mentors to include faculty outside your department</a:t>
            </a:r>
          </a:p>
          <a:p>
            <a:pPr lvl="1"/>
            <a:r>
              <a:rPr lang="en-US" dirty="0"/>
              <a:t>Take the initiative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82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Development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2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Roadmap for your career</a:t>
            </a:r>
          </a:p>
          <a:p>
            <a:r>
              <a:rPr lang="en-US" dirty="0" smtClean="0"/>
              <a:t>Examples</a:t>
            </a:r>
            <a:r>
              <a:rPr lang="en-US" dirty="0"/>
              <a:t>:  </a:t>
            </a:r>
          </a:p>
          <a:p>
            <a:pPr lvl="1"/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mentoringresources.ictr.wisc.edu/MentorIDPTemplates</a:t>
            </a:r>
            <a:endParaRPr lang="en-US" sz="2400" dirty="0"/>
          </a:p>
          <a:p>
            <a:pPr lvl="1"/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tri.uams.edu/wp-content/uploads/sites/80/2017/10/IDP-Questionnaire-2017.pdf</a:t>
            </a:r>
            <a:endParaRPr lang="en-US" sz="2400" dirty="0"/>
          </a:p>
          <a:p>
            <a:pPr lvl="1"/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tri.uams.edu/wp-content/uploads/sites/80/2017/10/KL2-IDP-Goals-Table.pdf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07625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CC79F4-BFC8-444D-B809-95983E36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559ED1-11FE-492C-802A-7D1965B55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Selection </a:t>
            </a:r>
          </a:p>
          <a:p>
            <a:pPr lvl="1"/>
            <a:r>
              <a:rPr lang="en-US" dirty="0"/>
              <a:t>Variety of formations </a:t>
            </a:r>
          </a:p>
          <a:p>
            <a:pPr lvl="2"/>
            <a:r>
              <a:rPr lang="en-US" dirty="0"/>
              <a:t>Naturally through job </a:t>
            </a:r>
            <a:r>
              <a:rPr lang="en-US" dirty="0" smtClean="0"/>
              <a:t>structure. </a:t>
            </a:r>
            <a:endParaRPr lang="en-US" dirty="0"/>
          </a:p>
          <a:p>
            <a:pPr lvl="2"/>
            <a:r>
              <a:rPr lang="en-US" dirty="0"/>
              <a:t>By recommendation </a:t>
            </a:r>
          </a:p>
          <a:p>
            <a:pPr lvl="2"/>
            <a:r>
              <a:rPr lang="en-US" dirty="0"/>
              <a:t>By </a:t>
            </a:r>
            <a:r>
              <a:rPr lang="en-US" dirty="0" smtClean="0"/>
              <a:t>happenstance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9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1303</Words>
  <Application>Microsoft Office PowerPoint</Application>
  <PresentationFormat>On-screen Show (4:3)</PresentationFormat>
  <Paragraphs>216</Paragraphs>
  <Slides>21</Slides>
  <Notes>20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1_Office Theme</vt:lpstr>
      <vt:lpstr>Making the Most of  Mentoring Relationships</vt:lpstr>
      <vt:lpstr>Background on Mentoring</vt:lpstr>
      <vt:lpstr>Mentor Training</vt:lpstr>
      <vt:lpstr>Mentor Training Outcomes</vt:lpstr>
      <vt:lpstr>Phases of  Mentor/Mentee Relationship</vt:lpstr>
      <vt:lpstr>Phases of Mentor/Mentee Relationship</vt:lpstr>
      <vt:lpstr>Phases of Mentor/Mentee Relationship</vt:lpstr>
      <vt:lpstr>Individual Development Plans</vt:lpstr>
      <vt:lpstr>Evolution of Roles</vt:lpstr>
      <vt:lpstr>Phases of Mentor/Mentee Relationship</vt:lpstr>
      <vt:lpstr>Phases of Mentor/Mentee Relationship</vt:lpstr>
      <vt:lpstr>Setting Expectations: Mentor Perspective </vt:lpstr>
      <vt:lpstr>Setting Expectations: Mentee Perspective </vt:lpstr>
      <vt:lpstr>Phases of Mentor/Mentee Relationship</vt:lpstr>
      <vt:lpstr>Phases of Mentor/Mentee Relationship</vt:lpstr>
      <vt:lpstr>Cultivation: Mentee Perspective</vt:lpstr>
      <vt:lpstr>Phases of Mentor/Mentee Relationship</vt:lpstr>
      <vt:lpstr>Phases of Mentor/Mentee Relationship</vt:lpstr>
      <vt:lpstr>Closure: Mentee Perspective</vt:lpstr>
      <vt:lpstr>Resources for Mentor Training</vt:lpstr>
      <vt:lpstr>For 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 and Mentee Relationships</dc:title>
  <dc:creator>Aitken, Mary E</dc:creator>
  <cp:lastModifiedBy>Indelicato, Nia</cp:lastModifiedBy>
  <cp:revision>29</cp:revision>
  <cp:lastPrinted>2018-10-19T01:30:37Z</cp:lastPrinted>
  <dcterms:created xsi:type="dcterms:W3CDTF">2016-01-20T18:11:11Z</dcterms:created>
  <dcterms:modified xsi:type="dcterms:W3CDTF">2018-10-19T13:28:50Z</dcterms:modified>
</cp:coreProperties>
</file>