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2"/>
  </p:notesMasterIdLst>
  <p:sldIdLst>
    <p:sldId id="256" r:id="rId3"/>
    <p:sldId id="268" r:id="rId4"/>
    <p:sldId id="257" r:id="rId5"/>
    <p:sldId id="283" r:id="rId6"/>
    <p:sldId id="280" r:id="rId7"/>
    <p:sldId id="282" r:id="rId8"/>
    <p:sldId id="300" r:id="rId9"/>
    <p:sldId id="293" r:id="rId10"/>
    <p:sldId id="294" r:id="rId11"/>
    <p:sldId id="302" r:id="rId12"/>
    <p:sldId id="304" r:id="rId13"/>
    <p:sldId id="303" r:id="rId14"/>
    <p:sldId id="286" r:id="rId15"/>
    <p:sldId id="287" r:id="rId16"/>
    <p:sldId id="288" r:id="rId17"/>
    <p:sldId id="290" r:id="rId18"/>
    <p:sldId id="285" r:id="rId19"/>
    <p:sldId id="305" r:id="rId20"/>
    <p:sldId id="265" r:id="rId21"/>
    <p:sldId id="261" r:id="rId22"/>
    <p:sldId id="309" r:id="rId23"/>
    <p:sldId id="313" r:id="rId24"/>
    <p:sldId id="306" r:id="rId25"/>
    <p:sldId id="312" r:id="rId26"/>
    <p:sldId id="314" r:id="rId27"/>
    <p:sldId id="310" r:id="rId28"/>
    <p:sldId id="307" r:id="rId29"/>
    <p:sldId id="276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A9899"/>
    <a:srgbClr val="A11531"/>
    <a:srgbClr val="E34A33"/>
    <a:srgbClr val="FDBB84"/>
    <a:srgbClr val="FEE8C8"/>
    <a:srgbClr val="5D2551"/>
    <a:srgbClr val="7F5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76823" autoAdjust="0"/>
  </p:normalViewPr>
  <p:slideViewPr>
    <p:cSldViewPr snapToGrid="0">
      <p:cViewPr varScale="1">
        <p:scale>
          <a:sx n="89" d="100"/>
          <a:sy n="89" d="100"/>
        </p:scale>
        <p:origin x="1374" y="78"/>
      </p:cViewPr>
      <p:guideLst/>
    </p:cSldViewPr>
  </p:slideViewPr>
  <p:outlineViewPr>
    <p:cViewPr>
      <p:scale>
        <a:sx n="33" d="100"/>
        <a:sy n="33" d="100"/>
      </p:scale>
      <p:origin x="0" y="-906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atengbeatrice\Documents\BB\DataVisualization\Data-sour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'sports injuries'!$C$2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14"/>
              <c:layout>
                <c:manualLayout>
                  <c:x val="1.9709286472616584E-2"/>
                  <c:y val="-1.45500964663085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'sports injuries'!$B$3:$B$17</c:f>
              <c:strCache>
                <c:ptCount val="15"/>
                <c:pt idx="0">
                  <c:v>Arm</c:v>
                </c:pt>
                <c:pt idx="1">
                  <c:v>Elbow</c:v>
                </c:pt>
                <c:pt idx="2">
                  <c:v>Lower leg</c:v>
                </c:pt>
                <c:pt idx="3">
                  <c:v>Neck</c:v>
                </c:pt>
                <c:pt idx="4">
                  <c:v>Hip</c:v>
                </c:pt>
                <c:pt idx="5">
                  <c:v>Back</c:v>
                </c:pt>
                <c:pt idx="6">
                  <c:v>Core</c:v>
                </c:pt>
                <c:pt idx="7">
                  <c:v>Hand</c:v>
                </c:pt>
                <c:pt idx="8">
                  <c:v>Groin</c:v>
                </c:pt>
                <c:pt idx="9">
                  <c:v>Foot</c:v>
                </c:pt>
                <c:pt idx="10">
                  <c:v>Head</c:v>
                </c:pt>
                <c:pt idx="11">
                  <c:v>Shoulder</c:v>
                </c:pt>
                <c:pt idx="12">
                  <c:v>Upper leg</c:v>
                </c:pt>
                <c:pt idx="13">
                  <c:v>Ankle</c:v>
                </c:pt>
                <c:pt idx="14">
                  <c:v>Knee</c:v>
                </c:pt>
              </c:strCache>
            </c:strRef>
          </c:cat>
          <c:val>
            <c:numRef>
              <c:f>'sports injuries'!$C$3:$C$17</c:f>
              <c:numCache>
                <c:formatCode>General</c:formatCode>
                <c:ptCount val="15"/>
                <c:pt idx="0">
                  <c:v>9</c:v>
                </c:pt>
                <c:pt idx="1">
                  <c:v>25</c:v>
                </c:pt>
                <c:pt idx="2">
                  <c:v>30</c:v>
                </c:pt>
                <c:pt idx="3">
                  <c:v>41</c:v>
                </c:pt>
                <c:pt idx="4">
                  <c:v>47</c:v>
                </c:pt>
                <c:pt idx="5">
                  <c:v>49</c:v>
                </c:pt>
                <c:pt idx="6">
                  <c:v>51</c:v>
                </c:pt>
                <c:pt idx="7">
                  <c:v>63</c:v>
                </c:pt>
                <c:pt idx="8">
                  <c:v>64</c:v>
                </c:pt>
                <c:pt idx="9">
                  <c:v>93</c:v>
                </c:pt>
                <c:pt idx="10">
                  <c:v>96</c:v>
                </c:pt>
                <c:pt idx="11">
                  <c:v>116</c:v>
                </c:pt>
                <c:pt idx="12">
                  <c:v>155</c:v>
                </c:pt>
                <c:pt idx="13">
                  <c:v>206</c:v>
                </c:pt>
                <c:pt idx="14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2034240"/>
        <c:axId val="122033848"/>
      </c:barChart>
      <c:catAx>
        <c:axId val="12203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33848"/>
        <c:crosses val="autoZero"/>
        <c:auto val="1"/>
        <c:lblAlgn val="ctr"/>
        <c:lblOffset val="100"/>
        <c:noMultiLvlLbl val="0"/>
      </c:catAx>
      <c:valAx>
        <c:axId val="122033848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342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52C2-6027-4F0A-841A-C23AC2284B66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637B-4A39-4DE2-8EA8-2C7E50CD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2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Journals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Conference as presentation or poster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Department talks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Community members (recruiting to your study or sharing benefits of study)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Students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Shark</a:t>
            </a:r>
            <a:r>
              <a:rPr lang="en-US" baseline="0" dirty="0" smtClean="0"/>
              <a:t> Tank??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Where else?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Data visualization</a:t>
            </a:r>
            <a:r>
              <a:rPr lang="en-US" baseline="0" dirty="0" smtClean="0"/>
              <a:t> is depicting your data through graphs and charts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5794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of us depend of others to provide reports / summarized</a:t>
            </a:r>
            <a:r>
              <a:rPr lang="en-US" baseline="0" dirty="0" smtClean="0"/>
              <a:t> data so we use whatever they provide to 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Also depends on </a:t>
            </a:r>
            <a:r>
              <a:rPr lang="en-US" baseline="0" smtClean="0"/>
              <a:t>dissemination avenue</a:t>
            </a: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20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dirty="0" smtClean="0"/>
          </a:p>
          <a:p>
            <a:r>
              <a:rPr lang="en-US" dirty="0" smtClean="0"/>
              <a:t>Data chooser handouts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6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rainbow ribbon for anti-bullying slogan. What do you think of</a:t>
            </a:r>
            <a:r>
              <a:rPr lang="en-US" baseline="0" dirty="0" smtClean="0"/>
              <a:t> when you see rainbow colors in poster/presentation,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Open excel to show how to do 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1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Easy to do in Excel (show audience) how to change the colors of</a:t>
            </a:r>
            <a:r>
              <a:rPr lang="en-US" baseline="0" dirty="0" smtClean="0"/>
              <a:t> graphs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rainbow ribbon for anti-bullying slogan. What do you think of</a:t>
            </a:r>
            <a:r>
              <a:rPr lang="en-US" baseline="0" dirty="0" smtClean="0"/>
              <a:t> when you see rainbow colors in poster/presentation, </a:t>
            </a:r>
            <a:r>
              <a:rPr lang="en-US" baseline="0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92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rainbow ribbon for anti-bullying slogan. What do you think of</a:t>
            </a:r>
            <a:r>
              <a:rPr lang="en-US" baseline="0" dirty="0" smtClean="0"/>
              <a:t> when you see rainbow colors in poster/presentation, </a:t>
            </a:r>
            <a:r>
              <a:rPr lang="en-US" baseline="0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6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rainbow ribbon for anti-bullying slogan. What do you think of</a:t>
            </a:r>
            <a:r>
              <a:rPr lang="en-US" baseline="0" dirty="0" smtClean="0"/>
              <a:t> when you see rainbow colors in poster/presentation, </a:t>
            </a:r>
            <a:r>
              <a:rPr lang="en-US" baseline="0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0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</a:t>
            </a:r>
            <a:r>
              <a:rPr lang="en-US" baseline="0" dirty="0" smtClean="0"/>
              <a:t> from: https://blog.capterra.com/free-and-open-source-data-visualization-tools/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42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uses color to help focus on what you should know.  Use the red color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7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Excel Pivot tables (on a single</a:t>
            </a:r>
            <a:r>
              <a:rPr lang="en-US" baseline="0" dirty="0" smtClean="0"/>
              <a:t> computer)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Maybe Microsoft 365 will allow for sharing, not sure. </a:t>
            </a:r>
          </a:p>
          <a:p>
            <a:endParaRPr lang="en-US" dirty="0" smtClean="0"/>
          </a:p>
          <a:p>
            <a:r>
              <a:rPr lang="en-US" dirty="0" smtClean="0"/>
              <a:t>Tableau is shareable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72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2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Data visualizations for posters, infographics and presentations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94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Excel Pivot tables (on a single</a:t>
            </a:r>
            <a:r>
              <a:rPr lang="en-US" baseline="0" dirty="0" smtClean="0"/>
              <a:t> computer)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Maybe Microsoft 365 will allow for sharing, not sure. </a:t>
            </a:r>
          </a:p>
          <a:p>
            <a:endParaRPr lang="en-US" dirty="0" smtClean="0"/>
          </a:p>
          <a:p>
            <a:r>
              <a:rPr lang="en-US" dirty="0" smtClean="0"/>
              <a:t>Tableau is shareable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2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Rule of 3rds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998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Critique</a:t>
            </a:r>
            <a:r>
              <a:rPr lang="en-US" sz="1200" baseline="0" dirty="0" smtClean="0"/>
              <a:t> the poster. If you saw this poster at a conference, would you be attracted to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What do you like about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What do you not like about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79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Critique</a:t>
            </a:r>
            <a:r>
              <a:rPr lang="en-US" sz="1200" baseline="0" dirty="0" smtClean="0"/>
              <a:t> the poster. If you saw this poster at a conference, would you be attracted to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What do you like about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What do you not like about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35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Critique</a:t>
            </a:r>
            <a:r>
              <a:rPr lang="en-US" sz="1200" baseline="0" dirty="0" smtClean="0"/>
              <a:t> the poster. If you saw this poster at a conference, would you be attracted to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What do you like about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What do you not like about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50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Create </a:t>
            </a:r>
            <a:r>
              <a:rPr lang="en-US" dirty="0" err="1" smtClean="0"/>
              <a:t>powerpoint</a:t>
            </a:r>
            <a:r>
              <a:rPr lang="en-US" baseline="0" dirty="0" smtClean="0"/>
              <a:t> slide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Let’s create a poster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Rule of 3rds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952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 page 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Great for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brief presentations / no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powerpoint</a:t>
            </a:r>
            <a:r>
              <a:rPr lang="en-US" sz="1200" baseline="0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/>
              <a:t>Round table discussions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/>
              <a:t>Handout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73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292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8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have an upcoming 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What’s your audience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much</a:t>
            </a:r>
            <a:r>
              <a:rPr lang="en-US" baseline="0" dirty="0" smtClean="0"/>
              <a:t>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Will you include audience generated content (active learning/clickers, </a:t>
            </a:r>
            <a:r>
              <a:rPr lang="en-US" baseline="0" dirty="0" err="1" smtClean="0"/>
              <a:t>kahoot</a:t>
            </a:r>
            <a:r>
              <a:rPr lang="en-US" baseline="0" dirty="0" smtClean="0"/>
              <a:t>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Opportunity</a:t>
            </a:r>
            <a:r>
              <a:rPr lang="en-US" baseline="0" dirty="0" smtClean="0"/>
              <a:t> for questions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takes time.</a:t>
            </a:r>
          </a:p>
          <a:p>
            <a:r>
              <a:rPr lang="en-US" dirty="0" smtClean="0"/>
              <a:t>Dream big</a:t>
            </a:r>
          </a:p>
          <a:p>
            <a:r>
              <a:rPr lang="en-US" dirty="0" smtClean="0"/>
              <a:t>How would</a:t>
            </a:r>
            <a:r>
              <a:rPr lang="en-US" baseline="0" dirty="0" smtClean="0"/>
              <a:t> you like to present your data? What visual/statistic will make the maximum impact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http://annkemery.com/portfolio/dataviz-doodling/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49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Often times,</a:t>
            </a:r>
            <a:r>
              <a:rPr lang="en-US" baseline="0" dirty="0" smtClean="0"/>
              <a:t> we are limited by institutional branding BUT you create a style sheet template with institutional colors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0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rainbow ribbon for anti-bullying slogan. What do you think of</a:t>
            </a:r>
            <a:r>
              <a:rPr lang="en-US" baseline="0" dirty="0" smtClean="0"/>
              <a:t> when you see rainbow colors in poster/presentation, </a:t>
            </a:r>
            <a:r>
              <a:rPr lang="en-US" baseline="0" dirty="0" err="1" smtClean="0"/>
              <a:t>etc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HEX number / RGB numbers tell you exactly what shade the color 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HEX number usually used for web design/web colors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we are limited about</a:t>
            </a:r>
            <a:r>
              <a:rPr lang="en-US" baseline="0" dirty="0" smtClean="0"/>
              <a:t> institutional color schemes</a:t>
            </a:r>
          </a:p>
          <a:p>
            <a:endParaRPr lang="en-US" dirty="0" smtClean="0"/>
          </a:p>
          <a:p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Often times,</a:t>
            </a:r>
            <a:r>
              <a:rPr lang="en-US" baseline="0" dirty="0" smtClean="0"/>
              <a:t> we are limited by institutional branding BUT you create a style sheet template with institutional colors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baseline="0" dirty="0" smtClean="0"/>
              <a:t>Style sheet – what colors will you use throughout your presentation/poster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baseline="0" dirty="0" smtClean="0"/>
              <a:t>Are there templates/</a:t>
            </a:r>
            <a:r>
              <a:rPr lang="en-US" baseline="0" dirty="0" err="1" smtClean="0"/>
              <a:t>stylesheets</a:t>
            </a:r>
            <a:r>
              <a:rPr lang="en-US" baseline="0" dirty="0" smtClean="0"/>
              <a:t> available through your department. (Peds/ TRI)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Often times,</a:t>
            </a:r>
            <a:r>
              <a:rPr lang="en-US" baseline="0" dirty="0" smtClean="0"/>
              <a:t> we are limited by institutional branding BUT you create a style sheet template with institutional colors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baseline="0" dirty="0" smtClean="0"/>
              <a:t>Style sheet – what colors will you use throughout your presentation/poster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baseline="0" dirty="0" smtClean="0"/>
              <a:t>Are there templates/</a:t>
            </a:r>
            <a:r>
              <a:rPr lang="en-US" baseline="0" dirty="0" err="1" smtClean="0"/>
              <a:t>stylesheets</a:t>
            </a:r>
            <a:r>
              <a:rPr lang="en-US" baseline="0" dirty="0" smtClean="0"/>
              <a:t> available through your department. (Peds/ TRI)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depends. Is it qualitative</a:t>
            </a:r>
            <a:r>
              <a:rPr lang="en-US" baseline="0" dirty="0" smtClean="0"/>
              <a:t> / quantitative data?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637B-4A39-4DE2-8EA8-2C7E50CD85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9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227C-44F9-4A3A-9F31-4626F651734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896-2FC2-4913-81BD-1371AF448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227C-44F9-4A3A-9F31-4626F651734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896-2FC2-4913-81BD-1371AF448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227C-44F9-4A3A-9F31-4626F651734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896-2FC2-4913-81BD-1371AF448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8446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91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3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3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96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228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42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227C-44F9-4A3A-9F31-4626F651734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896-2FC2-4913-81BD-1371AF448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1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227C-44F9-4A3A-9F31-4626F651734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896-2FC2-4913-81BD-1371AF448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8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227C-44F9-4A3A-9F31-4626F651734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896-2FC2-4913-81BD-1371AF448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7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227C-44F9-4A3A-9F31-4626F651734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896-2FC2-4913-81BD-1371AF448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227C-44F9-4A3A-9F31-4626F651734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896-2FC2-4913-81BD-1371AF448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1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227C-44F9-4A3A-9F31-4626F651734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896-2FC2-4913-81BD-1371AF448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1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227C-44F9-4A3A-9F31-4626F651734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896-2FC2-4913-81BD-1371AF448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9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227C-44F9-4A3A-9F31-4626F651734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896-2FC2-4913-81BD-1371AF448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E227C-44F9-4A3A-9F31-4626F651734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5896-2FC2-4913-81BD-1371AF448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7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prstClr val="white"/>
                </a:solidFill>
              </a:rPr>
              <a:pPr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10" name="Picture 9" descr="UAMS_Qualifier_CMYK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32" y="6053328"/>
            <a:ext cx="1987296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au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evelopers.google.com/chart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lorbrewer2.org/#type=sequential&amp;scheme=BuGn&amp;n=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creativebloq.com/colour/tools-colour-schemes-12121430" TargetMode="External"/><Relationship Id="rId4" Type="http://schemas.openxmlformats.org/officeDocument/2006/relationships/hyperlink" Target="https://color.adobe.com/create/color-wheel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ams.webdamdb.com/bp/#/brandguidelines/573/section/419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Beatrice A. Boateng, PhD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3551" y="1782079"/>
            <a:ext cx="7099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Disseminating your research through data 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9265"/>
            <a:ext cx="12192000" cy="1334211"/>
          </a:xfrm>
          <a:prstGeom prst="rect">
            <a:avLst/>
          </a:prstGeom>
          <a:solidFill>
            <a:srgbClr val="800000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000" dirty="0" smtClean="0">
                <a:solidFill>
                  <a:schemeClr val="bg1"/>
                </a:solidFill>
              </a:rPr>
              <a:t>Deciding on what to 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84" y="1593476"/>
            <a:ext cx="8138160" cy="5045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982" y="3471220"/>
            <a:ext cx="1697003" cy="369332"/>
          </a:xfrm>
          <a:prstGeom prst="rect">
            <a:avLst/>
          </a:prstGeom>
          <a:noFill/>
          <a:ln w="57150">
            <a:solidFill>
              <a:srgbClr val="A1153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Qualitative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25571" y="2743021"/>
            <a:ext cx="1840760" cy="369332"/>
          </a:xfrm>
          <a:prstGeom prst="rect">
            <a:avLst/>
          </a:prstGeom>
          <a:noFill/>
          <a:ln w="57150">
            <a:solidFill>
              <a:srgbClr val="A1153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Quantitative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9265"/>
            <a:ext cx="12192000" cy="1334211"/>
          </a:xfrm>
          <a:prstGeom prst="rect">
            <a:avLst/>
          </a:prstGeom>
          <a:solidFill>
            <a:srgbClr val="800000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000" dirty="0" smtClean="0">
                <a:solidFill>
                  <a:schemeClr val="bg1"/>
                </a:solidFill>
              </a:rPr>
              <a:t>Deciding on what to 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10" y="1593476"/>
            <a:ext cx="8138160" cy="5045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982" y="3471220"/>
            <a:ext cx="1697003" cy="369332"/>
          </a:xfrm>
          <a:prstGeom prst="rect">
            <a:avLst/>
          </a:prstGeom>
          <a:noFill/>
          <a:ln w="57150">
            <a:solidFill>
              <a:srgbClr val="A1153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Qualitative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25571" y="2743021"/>
            <a:ext cx="1840760" cy="369332"/>
          </a:xfrm>
          <a:prstGeom prst="rect">
            <a:avLst/>
          </a:prstGeom>
          <a:noFill/>
          <a:ln w="57150">
            <a:solidFill>
              <a:srgbClr val="A1153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Quantitative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582" y="6054356"/>
            <a:ext cx="7004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Who is providing the </a:t>
            </a:r>
            <a:r>
              <a:rPr lang="en-US" sz="3200" b="1" dirty="0" smtClean="0">
                <a:solidFill>
                  <a:srgbClr val="800000"/>
                </a:solidFill>
              </a:rPr>
              <a:t>Analysis / Reports?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38151"/>
            <a:ext cx="12192000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Chart chooser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459" y="795401"/>
            <a:ext cx="8046720" cy="60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0513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TIPS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Careful Application of color </a:t>
            </a:r>
            <a:r>
              <a:rPr lang="en-US" sz="2400" dirty="0">
                <a:solidFill>
                  <a:schemeClr val="bg1"/>
                </a:solidFill>
              </a:rPr>
              <a:t>is key to directing attention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49" y="3595699"/>
            <a:ext cx="7315200" cy="3098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49" y="330355"/>
            <a:ext cx="7315200" cy="30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0513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TIPS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Careful Application of color </a:t>
            </a:r>
            <a:r>
              <a:rPr lang="en-US" sz="2400" dirty="0">
                <a:solidFill>
                  <a:schemeClr val="bg1"/>
                </a:solidFill>
              </a:rPr>
              <a:t>is key to directing attention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49" y="330355"/>
            <a:ext cx="7315200" cy="309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722" y="3597591"/>
            <a:ext cx="7315200" cy="30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0513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TIPS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Careful Application of color </a:t>
            </a:r>
            <a:r>
              <a:rPr lang="en-US" sz="2400" dirty="0">
                <a:solidFill>
                  <a:schemeClr val="bg1"/>
                </a:solidFill>
              </a:rPr>
              <a:t>is key to directing attention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00" y="671679"/>
            <a:ext cx="8051314" cy="5002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5671" y="275573"/>
            <a:ext cx="640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facts about </a:t>
            </a:r>
            <a:r>
              <a:rPr lang="en-US" b="1" dirty="0" smtClean="0"/>
              <a:t>injuries in football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48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0513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TIPS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Careful Application of color </a:t>
            </a:r>
            <a:r>
              <a:rPr lang="en-US" sz="2400" dirty="0">
                <a:solidFill>
                  <a:schemeClr val="bg1"/>
                </a:solidFill>
              </a:rPr>
              <a:t>is key to directing attention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900148"/>
              </p:ext>
            </p:extLst>
          </p:nvPr>
        </p:nvGraphicFramePr>
        <p:xfrm>
          <a:off x="4577708" y="602031"/>
          <a:ext cx="7322018" cy="533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35671" y="275573"/>
            <a:ext cx="640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facts about </a:t>
            </a:r>
            <a:r>
              <a:rPr lang="en-US" b="1" dirty="0" smtClean="0"/>
              <a:t>injuries in football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47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0513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TIPS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Careful Application of 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color </a:t>
            </a:r>
            <a:r>
              <a:rPr lang="en-US" sz="2400" dirty="0" smtClean="0">
                <a:solidFill>
                  <a:schemeClr val="bg1"/>
                </a:solidFill>
              </a:rPr>
              <a:t>is key </a:t>
            </a:r>
            <a:r>
              <a:rPr lang="en-US" sz="2400" dirty="0">
                <a:solidFill>
                  <a:schemeClr val="bg1"/>
                </a:solidFill>
              </a:rPr>
              <a:t>to directing attention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Thoughtful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arrangement </a:t>
            </a:r>
            <a:r>
              <a:rPr lang="en-US" sz="2400" dirty="0" smtClean="0">
                <a:solidFill>
                  <a:schemeClr val="bg1"/>
                </a:solidFill>
              </a:rPr>
              <a:t>makes </a:t>
            </a:r>
            <a:r>
              <a:rPr lang="en-US" sz="2400" dirty="0">
                <a:solidFill>
                  <a:schemeClr val="bg1"/>
                </a:solidFill>
              </a:rPr>
              <a:t>data visualization easier </a:t>
            </a: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>
                <a:solidFill>
                  <a:schemeClr val="bg1"/>
                </a:solidFill>
              </a:rPr>
              <a:t>interpret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39" y="949813"/>
            <a:ext cx="6941587" cy="5760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5671" y="275573"/>
            <a:ext cx="640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facts about </a:t>
            </a:r>
            <a:r>
              <a:rPr lang="en-US" b="1" dirty="0" smtClean="0"/>
              <a:t>injuries in football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5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16690"/>
            <a:ext cx="12191999" cy="2231949"/>
          </a:xfrm>
          <a:solidFill>
            <a:srgbClr val="800000"/>
          </a:solidFill>
        </p:spPr>
        <p:txBody>
          <a:bodyPr anchor="ctr">
            <a:normAutofit/>
          </a:bodyPr>
          <a:lstStyle/>
          <a:p>
            <a:pPr marL="457200" lvl="1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visualize </a:t>
            </a:r>
            <a:r>
              <a:rPr lang="en-US" sz="5400" b="1" dirty="0">
                <a:solidFill>
                  <a:schemeClr val="bg1"/>
                </a:solidFill>
              </a:rPr>
              <a:t>the data that needs </a:t>
            </a:r>
            <a:r>
              <a:rPr lang="en-US" sz="5400" b="1" dirty="0" smtClean="0">
                <a:solidFill>
                  <a:schemeClr val="bg1"/>
                </a:solidFill>
              </a:rPr>
              <a:t>attention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726944"/>
            <a:ext cx="12024985" cy="1738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9A9899"/>
                </a:solidFill>
              </a:rPr>
              <a:t>Too many graphics of unimportant information dilute the power of visualization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" y="425885"/>
            <a:ext cx="12192001" cy="139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/>
              <a:t>Graphs / charts catch a viewer’s attention </a:t>
            </a:r>
          </a:p>
        </p:txBody>
      </p:sp>
    </p:spTree>
    <p:extLst>
      <p:ext uri="{BB962C8B-B14F-4D97-AF65-F5344CB8AC3E}">
        <p14:creationId xmlns:p14="http://schemas.microsoft.com/office/powerpoint/2010/main" val="29937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 Data Visualization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1695" y="1549021"/>
            <a:ext cx="10665725" cy="4627942"/>
          </a:xfrm>
        </p:spPr>
        <p:txBody>
          <a:bodyPr/>
          <a:lstStyle/>
          <a:p>
            <a:r>
              <a:rPr lang="en-US" dirty="0" smtClean="0"/>
              <a:t>Excel Pivot Tables</a:t>
            </a:r>
          </a:p>
          <a:p>
            <a:pPr lvl="1"/>
            <a:r>
              <a:rPr lang="en-US" dirty="0" smtClean="0"/>
              <a:t>summarize </a:t>
            </a:r>
            <a:r>
              <a:rPr lang="en-US" dirty="0"/>
              <a:t>large amounts of data </a:t>
            </a:r>
            <a:endParaRPr lang="en-US" dirty="0" smtClean="0"/>
          </a:p>
          <a:p>
            <a:pPr lvl="1"/>
            <a:r>
              <a:rPr lang="en-US" dirty="0" smtClean="0"/>
              <a:t>Dashboard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8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524000" y="373488"/>
            <a:ext cx="10160000" cy="115051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Dissemination </a:t>
            </a:r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305060" y="1268825"/>
            <a:ext cx="10160000" cy="40887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0" dirty="0"/>
              <a:t>Communicating </a:t>
            </a: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</a:rPr>
              <a:t>effectively</a:t>
            </a:r>
            <a:r>
              <a:rPr lang="en-US" sz="2800" b="0" dirty="0"/>
              <a:t> about your </a:t>
            </a:r>
            <a:r>
              <a:rPr lang="en-US" sz="2800" b="0" dirty="0" smtClean="0"/>
              <a:t>work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0" dirty="0"/>
              <a:t>S</a:t>
            </a:r>
            <a:r>
              <a:rPr lang="en-US" sz="2800" b="0" dirty="0" smtClean="0"/>
              <a:t>tyle and format </a:t>
            </a:r>
            <a:r>
              <a:rPr lang="en-US" sz="2800" b="0" dirty="0"/>
              <a:t>depends on audience, </a:t>
            </a:r>
            <a:r>
              <a:rPr lang="en-US" sz="2800" b="0"/>
              <a:t>time </a:t>
            </a:r>
            <a:r>
              <a:rPr lang="en-US" sz="2800" b="0" smtClean="0"/>
              <a:t>allotted</a:t>
            </a:r>
            <a:r>
              <a:rPr lang="en-US" sz="2800" b="0" dirty="0" smtClean="0"/>
              <a:t>, </a:t>
            </a:r>
            <a:r>
              <a:rPr lang="en-US" sz="2800" b="0" dirty="0"/>
              <a:t>venue </a:t>
            </a:r>
            <a:r>
              <a:rPr lang="en-US" sz="2800" b="0" dirty="0" smtClean="0"/>
              <a:t>capabilities 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b="0" dirty="0" smtClean="0">
                <a:solidFill>
                  <a:srgbClr val="800000"/>
                </a:solidFill>
              </a:rPr>
              <a:t>backup plan</a:t>
            </a:r>
            <a:endParaRPr lang="en-US" b="0" dirty="0">
              <a:solidFill>
                <a:srgbClr val="8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" sz="2800" b="0" dirty="0" smtClean="0"/>
              <a:t>Sharing </a:t>
            </a:r>
            <a:r>
              <a:rPr lang="en" sz="2800" b="0" dirty="0"/>
              <a:t>your work in </a:t>
            </a:r>
            <a:r>
              <a:rPr lang="en" sz="2800" b="0" dirty="0" smtClean="0"/>
              <a:t>different formats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" b="0" dirty="0" smtClean="0"/>
              <a:t>Journal articles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" dirty="0" smtClean="0">
                <a:solidFill>
                  <a:schemeClr val="accent2">
                    <a:lumMod val="75000"/>
                  </a:schemeClr>
                </a:solidFill>
              </a:rPr>
              <a:t>Presentations (platform, posters, elevator pitch, speed collaboration)</a:t>
            </a:r>
            <a:endParaRPr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681466"/>
            <a:ext cx="10740788" cy="6041214"/>
          </a:xfrm>
        </p:spPr>
      </p:pic>
    </p:spTree>
    <p:extLst>
      <p:ext uri="{BB962C8B-B14F-4D97-AF65-F5344CB8AC3E}">
        <p14:creationId xmlns:p14="http://schemas.microsoft.com/office/powerpoint/2010/main" val="42608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 Data Visualization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1695" y="1549021"/>
            <a:ext cx="10665725" cy="4627942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Tableau</a:t>
            </a:r>
            <a:endParaRPr lang="en-US" dirty="0" smtClean="0"/>
          </a:p>
          <a:p>
            <a:pPr lvl="1"/>
            <a:r>
              <a:rPr lang="en-US" dirty="0" smtClean="0"/>
              <a:t>Analytics and visualization</a:t>
            </a:r>
          </a:p>
          <a:p>
            <a:pPr lvl="1"/>
            <a:r>
              <a:rPr lang="en-US" dirty="0" smtClean="0"/>
              <a:t>$$$$</a:t>
            </a:r>
          </a:p>
          <a:p>
            <a:pPr lvl="1"/>
            <a:endParaRPr lang="en-US" dirty="0"/>
          </a:p>
          <a:p>
            <a:r>
              <a:rPr lang="en-US" dirty="0">
                <a:hlinkClick r:id="rId4"/>
              </a:rPr>
              <a:t>Google Charts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4294967295"/>
          </p:nvPr>
        </p:nvSpPr>
        <p:spPr>
          <a:xfrm>
            <a:off x="0" y="593725"/>
            <a:ext cx="11360150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 smtClean="0"/>
              <a:t>Creating </a:t>
            </a:r>
            <a:r>
              <a:rPr lang="en" dirty="0" smtClean="0"/>
              <a:t>Posters</a:t>
            </a: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4294967295"/>
          </p:nvPr>
        </p:nvSpPr>
        <p:spPr>
          <a:xfrm>
            <a:off x="1098644" y="1536700"/>
            <a:ext cx="10261505" cy="4554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Identified colors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Identified appropriate charts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44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7137"/>
            <a:ext cx="12126036" cy="760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800000"/>
                </a:solidFill>
              </a:rPr>
              <a:t>Posters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2" y="-88711"/>
            <a:ext cx="9645938" cy="62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7137"/>
            <a:ext cx="12126036" cy="7608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800000"/>
                </a:solidFill>
              </a:rPr>
              <a:t>Posters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sz="4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5" y="-77394"/>
            <a:ext cx="10645254" cy="62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2" y="96188"/>
            <a:ext cx="8311487" cy="666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65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4294967295"/>
          </p:nvPr>
        </p:nvSpPr>
        <p:spPr>
          <a:xfrm>
            <a:off x="0" y="593725"/>
            <a:ext cx="11360150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 smtClean="0"/>
              <a:t>Creating a poster</a:t>
            </a: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4294967295"/>
          </p:nvPr>
        </p:nvSpPr>
        <p:spPr>
          <a:xfrm>
            <a:off x="1119116" y="1536700"/>
            <a:ext cx="10241034" cy="4554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 smtClean="0"/>
              <a:t>Always </a:t>
            </a:r>
            <a:r>
              <a:rPr lang="en" dirty="0"/>
              <a:t>check posterboard requirements </a:t>
            </a:r>
            <a:endParaRPr dirty="0"/>
          </a:p>
          <a:p>
            <a:r>
              <a:rPr lang="en-US" dirty="0" smtClean="0"/>
              <a:t>Design – Slide Size – Custom Slide</a:t>
            </a:r>
          </a:p>
          <a:p>
            <a:r>
              <a:rPr lang="en-US" dirty="0" smtClean="0"/>
              <a:t>Poster elements</a:t>
            </a:r>
          </a:p>
          <a:p>
            <a:pPr lvl="1"/>
            <a:r>
              <a:rPr lang="en-US" dirty="0" smtClean="0"/>
              <a:t>Some text/ lots of images</a:t>
            </a:r>
          </a:p>
          <a:p>
            <a:pPr lvl="1"/>
            <a:r>
              <a:rPr lang="en-US" dirty="0" smtClean="0"/>
              <a:t>Title, authors, affiliation</a:t>
            </a:r>
          </a:p>
          <a:p>
            <a:pPr lvl="1"/>
            <a:r>
              <a:rPr lang="en-US" dirty="0" smtClean="0"/>
              <a:t>Grant information*</a:t>
            </a:r>
          </a:p>
          <a:p>
            <a:pPr lvl="1"/>
            <a:r>
              <a:rPr lang="en-US" dirty="0" smtClean="0"/>
              <a:t>Contact information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481" y="180382"/>
            <a:ext cx="5091388" cy="643849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628990" y="5042859"/>
            <a:ext cx="2813710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b="1" dirty="0" smtClean="0"/>
              <a:t>Infographics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3683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0" y="593725"/>
            <a:ext cx="11360150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Infographics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0" y="1536700"/>
            <a:ext cx="11360150" cy="4554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Handout</a:t>
            </a:r>
            <a:endParaRPr/>
          </a:p>
          <a:p>
            <a:r>
              <a:rPr lang="en"/>
              <a:t>Presentation </a:t>
            </a:r>
            <a:endParaRPr/>
          </a:p>
          <a:p>
            <a:r>
              <a:rPr lang="en"/>
              <a:t>Great for elevator pitch of your research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6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9265"/>
            <a:ext cx="12192000" cy="1334211"/>
          </a:xfrm>
          <a:prstGeom prst="rect">
            <a:avLst/>
          </a:prstGeom>
          <a:solidFill>
            <a:srgbClr val="800000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000" dirty="0" smtClean="0">
                <a:solidFill>
                  <a:schemeClr val="bg1"/>
                </a:solidFill>
              </a:rPr>
              <a:t>Take home points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895" y="1593476"/>
            <a:ext cx="7402259" cy="52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800600"/>
            <a:ext cx="2279650" cy="671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Posters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941" y="303213"/>
            <a:ext cx="3657600" cy="4625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06326"/>
            <a:ext cx="6616700" cy="401911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628990" y="5042859"/>
            <a:ext cx="2813710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b="1" dirty="0" smtClean="0"/>
              <a:t>Infographics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4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37904" y="5998534"/>
            <a:ext cx="708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……..and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Presentations</a:t>
            </a:r>
            <a:endParaRPr lang="en-US" sz="24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33296" y="0"/>
            <a:ext cx="10160000" cy="609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Objectives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83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88" y="0"/>
            <a:ext cx="12282036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Presentation        Doodle/Plan          Final Product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848"/>
            <a:ext cx="3200400" cy="32004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3623481" y="2968388"/>
            <a:ext cx="682388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943" y="1784796"/>
            <a:ext cx="7856114" cy="4648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9265"/>
            <a:ext cx="12192000" cy="1334211"/>
          </a:xfrm>
          <a:prstGeom prst="rect">
            <a:avLst/>
          </a:prstGeom>
          <a:solidFill>
            <a:srgbClr val="800000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000" dirty="0" smtClean="0">
                <a:solidFill>
                  <a:schemeClr val="bg1"/>
                </a:solidFill>
              </a:rPr>
              <a:t>Identify your color scheme</a:t>
            </a:r>
          </a:p>
        </p:txBody>
      </p:sp>
    </p:spTree>
    <p:extLst>
      <p:ext uri="{BB962C8B-B14F-4D97-AF65-F5344CB8AC3E}">
        <p14:creationId xmlns:p14="http://schemas.microsoft.com/office/powerpoint/2010/main" val="4578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A11531"/>
                </a:solidFill>
              </a:rPr>
              <a:t>Resources for Color Scheme</a:t>
            </a:r>
            <a:endParaRPr lang="en-US" b="1" dirty="0">
              <a:solidFill>
                <a:srgbClr val="A1153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hlinkClick r:id="rId3"/>
              </a:rPr>
              <a:t>Color Brewer</a:t>
            </a:r>
            <a:r>
              <a:rPr lang="en-US" sz="2800" dirty="0"/>
              <a:t> (for Maps)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hlinkClick r:id="rId4"/>
              </a:rPr>
              <a:t>Adobe Color </a:t>
            </a:r>
            <a:r>
              <a:rPr lang="en-US" sz="2800" dirty="0" smtClean="0">
                <a:hlinkClick r:id="rId4"/>
              </a:rPr>
              <a:t>CC</a:t>
            </a: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>
                <a:hlinkClick r:id="rId5"/>
              </a:rPr>
              <a:t>Additional tools for color schemes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09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11531"/>
                </a:solidFill>
              </a:rPr>
              <a:t>Style Sheets</a:t>
            </a:r>
            <a:endParaRPr lang="en-US" b="1" dirty="0">
              <a:solidFill>
                <a:srgbClr val="A115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Often used in web development</a:t>
            </a:r>
          </a:p>
          <a:p>
            <a:r>
              <a:rPr lang="en-US" sz="2800" dirty="0" smtClean="0"/>
              <a:t>Can be used for presentations / posters / infographics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475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9265"/>
            <a:ext cx="12192000" cy="1334211"/>
          </a:xfrm>
          <a:prstGeom prst="rect">
            <a:avLst/>
          </a:prstGeom>
          <a:solidFill>
            <a:srgbClr val="800000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0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0" y="1858605"/>
            <a:ext cx="3821109" cy="4555200"/>
          </a:xfrm>
        </p:spPr>
        <p:txBody>
          <a:bodyPr/>
          <a:lstStyle/>
          <a:p>
            <a:pPr marL="152396" indent="0">
              <a:buNone/>
            </a:pPr>
            <a:r>
              <a:rPr lang="en-US" dirty="0" smtClean="0">
                <a:solidFill>
                  <a:srgbClr val="9A9899"/>
                </a:solidFill>
              </a:rPr>
              <a:t>Style sheet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 smtClean="0">
                <a:hlinkClick r:id="rId3"/>
              </a:rPr>
              <a:t>UAMS branding guidelines</a:t>
            </a:r>
            <a:endParaRPr lang="en-US" dirty="0" smtClean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 smtClean="0"/>
              <a:t>Department logos/branding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19" y="1593476"/>
            <a:ext cx="8254981" cy="52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9265"/>
            <a:ext cx="12192000" cy="1334211"/>
          </a:xfrm>
          <a:prstGeom prst="rect">
            <a:avLst/>
          </a:prstGeom>
          <a:solidFill>
            <a:srgbClr val="800000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0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93476"/>
            <a:ext cx="3937019" cy="5142175"/>
          </a:xfrm>
        </p:spPr>
        <p:txBody>
          <a:bodyPr/>
          <a:lstStyle/>
          <a:p>
            <a:pPr marL="152396" indent="0">
              <a:buNone/>
            </a:pPr>
            <a:r>
              <a:rPr lang="en-US" dirty="0" smtClean="0"/>
              <a:t>Tell your story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 smtClean="0"/>
              <a:t>Use visually impactful images/charts/graphs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19" y="1593476"/>
            <a:ext cx="8254981" cy="52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953</Words>
  <Application>Microsoft Office PowerPoint</Application>
  <PresentationFormat>Widescreen</PresentationFormat>
  <Paragraphs>214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Custom Design</vt:lpstr>
      <vt:lpstr>Beatrice A. Boateng, PhD</vt:lpstr>
      <vt:lpstr>Dissemination </vt:lpstr>
      <vt:lpstr>PowerPoint Presentation</vt:lpstr>
      <vt:lpstr>PowerPoint Presentation</vt:lpstr>
      <vt:lpstr>PowerPoint Presentation</vt:lpstr>
      <vt:lpstr>Resources for Color Scheme</vt:lpstr>
      <vt:lpstr>Style Sheets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Data Visualization Tools</vt:lpstr>
      <vt:lpstr>PowerPoint Presentation</vt:lpstr>
      <vt:lpstr> Data Visualization Tools</vt:lpstr>
      <vt:lpstr>Creating Posters</vt:lpstr>
      <vt:lpstr>PowerPoint Presentation</vt:lpstr>
      <vt:lpstr>PowerPoint Presentation</vt:lpstr>
      <vt:lpstr>PowerPoint Presentation</vt:lpstr>
      <vt:lpstr>Creating a poster</vt:lpstr>
      <vt:lpstr>PowerPoint Presentation</vt:lpstr>
      <vt:lpstr>Infographics</vt:lpstr>
      <vt:lpstr>PowerPoint Presentation</vt:lpstr>
    </vt:vector>
  </TitlesOfParts>
  <Company>UAMS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Disseminating your findings</dc:title>
  <dc:creator>Boateng, Beatrice</dc:creator>
  <cp:lastModifiedBy>Indelicato, Nia</cp:lastModifiedBy>
  <cp:revision>62</cp:revision>
  <dcterms:created xsi:type="dcterms:W3CDTF">2018-02-28T15:22:47Z</dcterms:created>
  <dcterms:modified xsi:type="dcterms:W3CDTF">2018-03-16T14:21:14Z</dcterms:modified>
</cp:coreProperties>
</file>