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63" r:id="rId4"/>
    <p:sldId id="264" r:id="rId5"/>
    <p:sldId id="265" r:id="rId6"/>
    <p:sldId id="266" r:id="rId7"/>
    <p:sldId id="267" r:id="rId8"/>
    <p:sldId id="272" r:id="rId9"/>
    <p:sldId id="273" r:id="rId10"/>
    <p:sldId id="258" r:id="rId11"/>
    <p:sldId id="260" r:id="rId12"/>
    <p:sldId id="259" r:id="rId13"/>
    <p:sldId id="261" r:id="rId14"/>
    <p:sldId id="269" r:id="rId15"/>
    <p:sldId id="271" r:id="rId16"/>
    <p:sldId id="270" r:id="rId17"/>
    <p:sldId id="275" r:id="rId18"/>
    <p:sldId id="277" r:id="rId19"/>
    <p:sldId id="278" r:id="rId20"/>
    <p:sldId id="279" r:id="rId21"/>
    <p:sldId id="262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EDDF-D016-4CB2-A98D-7901B36CC5B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6165-0756-4269-BADC-6552CA58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0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EDDF-D016-4CB2-A98D-7901B36CC5B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6165-0756-4269-BADC-6552CA58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2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EDDF-D016-4CB2-A98D-7901B36CC5B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6165-0756-4269-BADC-6552CA58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4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EDDF-D016-4CB2-A98D-7901B36CC5B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6165-0756-4269-BADC-6552CA58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8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EDDF-D016-4CB2-A98D-7901B36CC5B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6165-0756-4269-BADC-6552CA58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1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EDDF-D016-4CB2-A98D-7901B36CC5B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6165-0756-4269-BADC-6552CA58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5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EDDF-D016-4CB2-A98D-7901B36CC5B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6165-0756-4269-BADC-6552CA58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1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EDDF-D016-4CB2-A98D-7901B36CC5B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6165-0756-4269-BADC-6552CA58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EDDF-D016-4CB2-A98D-7901B36CC5B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6165-0756-4269-BADC-6552CA58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0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EDDF-D016-4CB2-A98D-7901B36CC5B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6165-0756-4269-BADC-6552CA58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EDDF-D016-4CB2-A98D-7901B36CC5B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6165-0756-4269-BADC-6552CA58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7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EDDF-D016-4CB2-A98D-7901B36CC5B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C6165-0756-4269-BADC-6552CA58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tri.uams.edu/research-ebook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AYoung@uams.edu" TargetMode="External"/><Relationship Id="rId2" Type="http://schemas.openxmlformats.org/officeDocument/2006/relationships/hyperlink" Target="mailto:ajjenkins@uams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rchildrens.org/research/resources-for-researchers/research-resourc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rchildrens.org/research/resources-for-researchers/research-resourc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42256"/>
          </a:xfrm>
        </p:spPr>
        <p:txBody>
          <a:bodyPr/>
          <a:lstStyle/>
          <a:p>
            <a:r>
              <a:rPr lang="en-US" dirty="0" smtClean="0"/>
              <a:t>TRI Resources for Researchers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Amy Jo Jenkins, MS, CCRP, CCRC, CCRA</a:t>
            </a:r>
          </a:p>
          <a:p>
            <a:r>
              <a:rPr lang="en-US" dirty="0" smtClean="0"/>
              <a:t>Jonathan Young, MA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12" y="4780287"/>
            <a:ext cx="3356776" cy="132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7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4987"/>
            <a:ext cx="10515600" cy="1086836"/>
          </a:xfrm>
        </p:spPr>
        <p:txBody>
          <a:bodyPr/>
          <a:lstStyle/>
          <a:p>
            <a:r>
              <a:rPr lang="en-US" dirty="0" smtClean="0"/>
              <a:t>CTIU - </a:t>
            </a:r>
            <a:r>
              <a:rPr lang="en-US" i="1" dirty="0" smtClean="0"/>
              <a:t>Regulatory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1823"/>
            <a:ext cx="10515600" cy="41093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Regulatory Support</a:t>
            </a:r>
          </a:p>
          <a:p>
            <a:r>
              <a:rPr lang="en-US" dirty="0" smtClean="0"/>
              <a:t>Fee-based service</a:t>
            </a:r>
          </a:p>
          <a:p>
            <a:pPr lvl="1"/>
            <a:r>
              <a:rPr lang="en-US" dirty="0" smtClean="0"/>
              <a:t>Work with CTIU when preparing a grant to incorporate these fees</a:t>
            </a:r>
          </a:p>
          <a:p>
            <a:pPr lvl="1"/>
            <a:r>
              <a:rPr lang="en-US" dirty="0" smtClean="0"/>
              <a:t>CTIU will negotiate these fees during budget negotiations with Industry Sponsors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Assist faculty investigators. Services include:</a:t>
            </a:r>
          </a:p>
          <a:p>
            <a:pPr lvl="1"/>
            <a:r>
              <a:rPr lang="en-US" dirty="0" smtClean="0"/>
              <a:t>Submissions in CLARA (new study, modifications, amendments) and reports to Sponsors and other oversight bodies</a:t>
            </a:r>
          </a:p>
          <a:p>
            <a:pPr lvl="1"/>
            <a:r>
              <a:rPr lang="en-US" dirty="0" smtClean="0"/>
              <a:t>Complete startup regulatory packets from Sponsors</a:t>
            </a:r>
          </a:p>
          <a:p>
            <a:pPr lvl="1"/>
            <a:r>
              <a:rPr lang="en-US" dirty="0" smtClean="0"/>
              <a:t>Report </a:t>
            </a:r>
            <a:r>
              <a:rPr lang="en-US" dirty="0"/>
              <a:t>adverse events, continuing reviews and study </a:t>
            </a:r>
            <a:r>
              <a:rPr lang="en-US" dirty="0" smtClean="0"/>
              <a:t>closure</a:t>
            </a:r>
          </a:p>
          <a:p>
            <a:pPr lvl="1"/>
            <a:r>
              <a:rPr lang="en-US" dirty="0" smtClean="0"/>
              <a:t>Maintenance of regulatory binders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reparation </a:t>
            </a:r>
            <a:r>
              <a:rPr lang="en-US" dirty="0"/>
              <a:t>for and completion of monitoring visits and audits</a:t>
            </a:r>
          </a:p>
        </p:txBody>
      </p:sp>
    </p:spTree>
    <p:extLst>
      <p:ext uri="{BB962C8B-B14F-4D97-AF65-F5344CB8AC3E}">
        <p14:creationId xmlns:p14="http://schemas.microsoft.com/office/powerpoint/2010/main" val="1270436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9879"/>
            <a:ext cx="10515600" cy="1001457"/>
          </a:xfrm>
        </p:spPr>
        <p:txBody>
          <a:bodyPr/>
          <a:lstStyle/>
          <a:p>
            <a:r>
              <a:rPr lang="en-US" dirty="0" smtClean="0"/>
              <a:t>CTIU – </a:t>
            </a:r>
            <a:r>
              <a:rPr lang="en-US" i="1" dirty="0" smtClean="0"/>
              <a:t>Regulatory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4946"/>
            <a:ext cx="10515600" cy="3336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Portal Facilitators</a:t>
            </a:r>
          </a:p>
          <a:p>
            <a:r>
              <a:rPr lang="en-US" dirty="0" smtClean="0"/>
              <a:t>Free service </a:t>
            </a:r>
          </a:p>
          <a:p>
            <a:r>
              <a:rPr lang="en-US" dirty="0" smtClean="0"/>
              <a:t>Review investigator initiated, </a:t>
            </a:r>
            <a:r>
              <a:rPr lang="en-US" dirty="0"/>
              <a:t>human subject research protocols submitted in </a:t>
            </a:r>
            <a:r>
              <a:rPr lang="en-US" dirty="0" smtClean="0"/>
              <a:t>CLARA</a:t>
            </a:r>
          </a:p>
          <a:p>
            <a:r>
              <a:rPr lang="en-US" dirty="0" smtClean="0"/>
              <a:t>Routing of submissions to appropriate regulatory committees</a:t>
            </a:r>
          </a:p>
          <a:p>
            <a:r>
              <a:rPr lang="en-US" dirty="0" smtClean="0"/>
              <a:t>Assist faculty investigators with protocol development and submission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40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597"/>
          </a:xfrm>
        </p:spPr>
        <p:txBody>
          <a:bodyPr/>
          <a:lstStyle/>
          <a:p>
            <a:r>
              <a:rPr lang="en-US" dirty="0" smtClean="0"/>
              <a:t>CTIU - </a:t>
            </a:r>
            <a:r>
              <a:rPr lang="en-US" i="1" dirty="0" smtClean="0"/>
              <a:t>Research Finance Support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188251"/>
          </a:xfrm>
        </p:spPr>
        <p:txBody>
          <a:bodyPr/>
          <a:lstStyle/>
          <a:p>
            <a:r>
              <a:rPr lang="en-US" dirty="0" smtClean="0"/>
              <a:t>Free service for investigators </a:t>
            </a:r>
          </a:p>
          <a:p>
            <a:pPr marL="457200" lvl="1" indent="0">
              <a:buNone/>
            </a:pPr>
            <a:r>
              <a:rPr lang="en-US" dirty="0" smtClean="0"/>
              <a:t>(Note: may charge Industry Sponsors for certain services)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Facilitate financial startup of clinical trials utilizing clinical services </a:t>
            </a:r>
          </a:p>
          <a:p>
            <a:pPr lvl="1"/>
            <a:r>
              <a:rPr lang="en-US" dirty="0" smtClean="0"/>
              <a:t>Medicare Coverage Analysis Report </a:t>
            </a:r>
          </a:p>
          <a:p>
            <a:pPr lvl="1"/>
            <a:r>
              <a:rPr lang="en-US" dirty="0" smtClean="0"/>
              <a:t>Review of ICFs for financial compliance </a:t>
            </a:r>
          </a:p>
          <a:p>
            <a:pPr lvl="1"/>
            <a:r>
              <a:rPr lang="en-US" dirty="0" smtClean="0"/>
              <a:t>Budget development in CLARA</a:t>
            </a:r>
          </a:p>
          <a:p>
            <a:pPr lvl="1"/>
            <a:r>
              <a:rPr lang="en-US" dirty="0" smtClean="0"/>
              <a:t>Negotiate budget with Industry Sponsors</a:t>
            </a:r>
          </a:p>
        </p:txBody>
      </p:sp>
    </p:spTree>
    <p:extLst>
      <p:ext uri="{BB962C8B-B14F-4D97-AF65-F5344CB8AC3E}">
        <p14:creationId xmlns:p14="http://schemas.microsoft.com/office/powerpoint/2010/main" val="3239890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4548"/>
          </a:xfrm>
        </p:spPr>
        <p:txBody>
          <a:bodyPr/>
          <a:lstStyle/>
          <a:p>
            <a:r>
              <a:rPr lang="en-US" dirty="0" smtClean="0"/>
              <a:t>CTIU - </a:t>
            </a:r>
            <a:r>
              <a:rPr lang="en-US" i="1" dirty="0" smtClean="0"/>
              <a:t>Research Coordinator/Nurse Support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3283"/>
            <a:ext cx="10515600" cy="47536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Fee-based service</a:t>
            </a:r>
          </a:p>
          <a:p>
            <a:pPr lvl="1"/>
            <a:r>
              <a:rPr lang="en-US" dirty="0"/>
              <a:t>Work with CTIU when preparing a grant to incorporate these fees</a:t>
            </a:r>
          </a:p>
          <a:p>
            <a:pPr lvl="1"/>
            <a:r>
              <a:rPr lang="en-US" dirty="0"/>
              <a:t>CTIU will negotiate these fees during budget negotiations with Industry </a:t>
            </a:r>
            <a:r>
              <a:rPr lang="en-US" dirty="0" smtClean="0"/>
              <a:t>Sponsors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Nursing </a:t>
            </a:r>
            <a:r>
              <a:rPr lang="en-US" dirty="0" smtClean="0"/>
              <a:t>Support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Research </a:t>
            </a:r>
            <a:r>
              <a:rPr lang="en-US" dirty="0"/>
              <a:t>Coordinator </a:t>
            </a:r>
            <a:r>
              <a:rPr lang="en-US" dirty="0" smtClean="0"/>
              <a:t>Assistance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Participant Recruitment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Specialized </a:t>
            </a:r>
            <a:r>
              <a:rPr lang="en-US" dirty="0"/>
              <a:t>Research Space &amp; Lab Processing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035" y="2572992"/>
            <a:ext cx="40671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Informatics Resource Center (CIRC)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Arkansas Clinical Data Repository (AR-CDR)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Profiles Research Networking Software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Comprehensive Research Informatics Suite (AR-CRIS)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REDCap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Investigator Consultations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Education and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98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Engagement (CE) Consultations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4358"/>
            <a:ext cx="10515600" cy="46026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Community member introductions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Partnership development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Community Review Boards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CE portions of grant applications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Identifying staff with CE expertise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Technical assistance for CE strategies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20" y="1690688"/>
            <a:ext cx="2857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7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Services/Resources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261"/>
            <a:ext cx="10515600" cy="4586702"/>
          </a:xfrm>
        </p:spPr>
        <p:txBody>
          <a:bodyPr>
            <a:normAutofit/>
          </a:bodyPr>
          <a:lstStyle/>
          <a:p>
            <a:r>
              <a:rPr lang="en-US" dirty="0" smtClean="0"/>
              <a:t>Biostatistics Consultations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Mock Study Sections/Grant Reviews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Data Safety Monitoring Boards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Equipment Library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Video Library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589" y="816334"/>
            <a:ext cx="39243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12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Services – </a:t>
            </a:r>
            <a:r>
              <a:rPr lang="en-US" i="1" dirty="0" smtClean="0"/>
              <a:t>TRI Portal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6163"/>
            <a:ext cx="10515600" cy="4570800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 smtClean="0"/>
              <a:t> </a:t>
            </a:r>
            <a:r>
              <a:rPr lang="en-US" sz="2800" dirty="0"/>
              <a:t>“Request Services” buttons located throughout our </a:t>
            </a:r>
            <a:r>
              <a:rPr lang="en-US" sz="2800" dirty="0" smtClean="0"/>
              <a:t>website.</a:t>
            </a:r>
            <a:endParaRPr lang="en-US" sz="2800" dirty="0"/>
          </a:p>
          <a:p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may request specific </a:t>
            </a:r>
            <a:r>
              <a:rPr lang="en-US" dirty="0" smtClean="0"/>
              <a:t>resources/services.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may also pose any research-related question.  Ask </a:t>
            </a:r>
            <a:r>
              <a:rPr lang="en-US" dirty="0" smtClean="0"/>
              <a:t>anything!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Our </a:t>
            </a:r>
            <a:r>
              <a:rPr lang="en-US" dirty="0"/>
              <a:t>goal is to respond within 24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48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7672"/>
          </a:xfrm>
        </p:spPr>
        <p:txBody>
          <a:bodyPr/>
          <a:lstStyle/>
          <a:p>
            <a:r>
              <a:rPr lang="en-US" dirty="0"/>
              <a:t>Accessing Services – </a:t>
            </a:r>
            <a:r>
              <a:rPr lang="en-US" i="1" dirty="0"/>
              <a:t>TRI Portal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862" y="1502798"/>
            <a:ext cx="7466276" cy="50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5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Services – </a:t>
            </a:r>
            <a:r>
              <a:rPr lang="en-US" i="1" dirty="0"/>
              <a:t>TRI Portal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377" y="1719553"/>
            <a:ext cx="9056536" cy="344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4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TRI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261"/>
            <a:ext cx="7701501" cy="45867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TRI’s </a:t>
            </a:r>
            <a:r>
              <a:rPr lang="en-US" b="1" i="1" dirty="0"/>
              <a:t>mission</a:t>
            </a:r>
            <a:r>
              <a:rPr lang="en-US" dirty="0"/>
              <a:t> is to develop new knowledge and novel approaches that will measurably address the complex health challenges of rural and under-represented populations.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TRI’s</a:t>
            </a:r>
            <a:r>
              <a:rPr lang="en-US" b="1" dirty="0"/>
              <a:t> </a:t>
            </a:r>
            <a:r>
              <a:rPr lang="en-US" b="1" i="1" dirty="0"/>
              <a:t>vision</a:t>
            </a:r>
            <a:r>
              <a:rPr lang="en-US" b="1" dirty="0"/>
              <a:t> </a:t>
            </a:r>
            <a:r>
              <a:rPr lang="en-US" dirty="0"/>
              <a:t>is to be a thriving translational research ecosystem that catalyzes discoveries into health solutions for rural and under-represented populations.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TRI does not conduct research!  The group’s primary objective is to facilitate translational research.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701" y="1690688"/>
            <a:ext cx="3299957" cy="37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15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Services – </a:t>
            </a:r>
            <a:r>
              <a:rPr lang="en-US" i="1" dirty="0"/>
              <a:t>TRI Portal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367624"/>
            <a:ext cx="9791650" cy="480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34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952" y="5422392"/>
            <a:ext cx="10515600" cy="978408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http://tri.uams.edu/research-ebook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95928" y="234569"/>
            <a:ext cx="4044266" cy="518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04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6021"/>
            <a:ext cx="10515600" cy="42209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Please feel free to contact </a:t>
            </a:r>
            <a:r>
              <a:rPr lang="en-US" dirty="0" smtClean="0"/>
              <a:t>us!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Amy Jo Jenkins</a:t>
            </a:r>
          </a:p>
          <a:p>
            <a:pPr marL="0" indent="0">
              <a:buNone/>
            </a:pPr>
            <a:r>
              <a:rPr lang="en-US" dirty="0"/>
              <a:t>501-686-5939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ajjenkins@uams.edu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Jonathan Young</a:t>
            </a:r>
          </a:p>
          <a:p>
            <a:pPr marL="0" indent="0">
              <a:buNone/>
            </a:pPr>
            <a:r>
              <a:rPr lang="en-US" dirty="0" smtClean="0"/>
              <a:t>501-526-7984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JAYoung@uams.edu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4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Identifying Research Participants – </a:t>
            </a:r>
            <a:r>
              <a:rPr lang="en-US" i="1" dirty="0" smtClean="0"/>
              <a:t>ARresearch.org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899" y="1825625"/>
            <a:ext cx="66862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4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 </a:t>
            </a:r>
            <a:r>
              <a:rPr lang="en-US" dirty="0"/>
              <a:t>for Identifying Research Participants – </a:t>
            </a:r>
            <a:r>
              <a:rPr lang="en-US" i="1" dirty="0"/>
              <a:t>Arkansas Clinical Data Repository (AR-CDR</a:t>
            </a:r>
            <a:r>
              <a:rPr lang="en-US" i="1" dirty="0" smtClean="0"/>
              <a:t>)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</a:t>
            </a:r>
            <a:r>
              <a:rPr lang="en-US" dirty="0"/>
              <a:t>data warehouse that provides a single and secure source of data for use in clinical and translational research.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ata are </a:t>
            </a:r>
            <a:r>
              <a:rPr lang="en-US" dirty="0"/>
              <a:t>extracted from </a:t>
            </a:r>
            <a:r>
              <a:rPr lang="en-US" dirty="0" smtClean="0"/>
              <a:t>EPIC. </a:t>
            </a:r>
            <a:r>
              <a:rPr lang="en-US" dirty="0"/>
              <a:t>Types of data </a:t>
            </a:r>
            <a:r>
              <a:rPr lang="en-US" dirty="0" smtClean="0"/>
              <a:t>include: Demographics, Admissions, Visits, Inpatient/Outpatient, Providers, Diagnoses, Immunizations, Laboratory Results, Procedures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4001294"/>
            <a:ext cx="6968680" cy="246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5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 </a:t>
            </a:r>
            <a:r>
              <a:rPr lang="en-US" dirty="0"/>
              <a:t>for Identifying Research Participants – </a:t>
            </a:r>
            <a:r>
              <a:rPr lang="en-US" i="1" dirty="0" smtClean="0"/>
              <a:t>Research Match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recruitment </a:t>
            </a:r>
            <a:r>
              <a:rPr lang="en-US" dirty="0"/>
              <a:t>and feasibility analysis tool for </a:t>
            </a:r>
            <a:r>
              <a:rPr lang="en-US" dirty="0" smtClean="0"/>
              <a:t>researchers </a:t>
            </a:r>
          </a:p>
          <a:p>
            <a:r>
              <a:rPr lang="en-US" dirty="0" smtClean="0"/>
              <a:t>Nationwide database</a:t>
            </a:r>
          </a:p>
          <a:p>
            <a:r>
              <a:rPr lang="en-US" dirty="0" smtClean="0"/>
              <a:t>138 participating institutions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72" y="3816096"/>
            <a:ext cx="5916168" cy="16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</a:t>
            </a:r>
            <a:r>
              <a:rPr lang="en-US" dirty="0"/>
              <a:t>for Identifying Research Participants – </a:t>
            </a:r>
            <a:r>
              <a:rPr lang="en-US" i="1" dirty="0" smtClean="0"/>
              <a:t>Arkansas Children’s Research Institute Research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www.archildrens.org/research/resources-for-researchers/research-resources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Children and Families!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52" y="4653154"/>
            <a:ext cx="3200000" cy="1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for Identifying Research Participants – </a:t>
            </a:r>
            <a:r>
              <a:rPr lang="en-US" i="1" dirty="0" smtClean="0"/>
              <a:t>Recruitment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78864" cy="4351338"/>
          </a:xfrm>
        </p:spPr>
        <p:txBody>
          <a:bodyPr/>
          <a:lstStyle/>
          <a:p>
            <a:r>
              <a:rPr lang="en-US" dirty="0" smtClean="0"/>
              <a:t>In partnership with Communications &amp; Marketing, TRI can assist with:</a:t>
            </a:r>
          </a:p>
          <a:p>
            <a:pPr lvl="1"/>
            <a:r>
              <a:rPr lang="en-US" dirty="0" smtClean="0"/>
              <a:t>Communications consultations</a:t>
            </a:r>
          </a:p>
          <a:p>
            <a:pPr lvl="1"/>
            <a:r>
              <a:rPr lang="en-US" dirty="0" smtClean="0"/>
              <a:t>Digital communications</a:t>
            </a:r>
          </a:p>
          <a:p>
            <a:pPr lvl="1"/>
            <a:r>
              <a:rPr lang="en-US" dirty="0" smtClean="0"/>
              <a:t>Developing and disseminating recruitment materials</a:t>
            </a:r>
          </a:p>
          <a:p>
            <a:pPr lvl="1"/>
            <a:r>
              <a:rPr lang="en-US" dirty="0" smtClean="0"/>
              <a:t>Utilizing social media</a:t>
            </a:r>
          </a:p>
          <a:p>
            <a:pPr lvl="1"/>
            <a:r>
              <a:rPr lang="en-US" dirty="0" smtClean="0"/>
              <a:t>Other support: human interest stories, your novel ideas!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023" y="1027906"/>
            <a:ext cx="334637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8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Trials Innovation Unit (CTIU</a:t>
            </a:r>
            <a:r>
              <a:rPr lang="en-US" dirty="0" smtClean="0"/>
              <a:t>) - </a:t>
            </a:r>
            <a:r>
              <a:rPr lang="en-US" i="1" dirty="0" smtClean="0"/>
              <a:t>Location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Institute on Aging – 3</a:t>
            </a:r>
            <a:r>
              <a:rPr lang="en-US" sz="4400" baseline="30000" dirty="0"/>
              <a:t>rd</a:t>
            </a:r>
            <a:r>
              <a:rPr lang="en-US" sz="4400" dirty="0"/>
              <a:t> floor</a:t>
            </a:r>
          </a:p>
          <a:p>
            <a:endParaRPr lang="en-US" sz="1200" dirty="0"/>
          </a:p>
          <a:p>
            <a:pPr marL="0" indent="0" algn="ctr">
              <a:buNone/>
            </a:pPr>
            <a:r>
              <a:rPr lang="en-US" dirty="0"/>
              <a:t>Cindy </a:t>
            </a:r>
            <a:r>
              <a:rPr lang="en-US" dirty="0" err="1"/>
              <a:t>Witkowski</a:t>
            </a:r>
            <a:r>
              <a:rPr lang="en-US" dirty="0"/>
              <a:t>: Director, Clinical Trials</a:t>
            </a:r>
          </a:p>
          <a:p>
            <a:pPr marL="0" indent="0" algn="ctr">
              <a:buNone/>
            </a:pPr>
            <a:r>
              <a:rPr lang="en-US" dirty="0"/>
              <a:t>Jonathan Young: Director, Research Administration</a:t>
            </a:r>
          </a:p>
          <a:p>
            <a:pPr marL="0" indent="0">
              <a:buNone/>
            </a:pPr>
            <a:endParaRPr lang="en-US" b="1" dirty="0">
              <a:hlinkClick r:id="rId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89" y="3737114"/>
            <a:ext cx="4831743" cy="265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CTIU – </a:t>
            </a:r>
            <a:r>
              <a:rPr lang="en-US" i="1" dirty="0" smtClean="0"/>
              <a:t>3 Teams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261"/>
            <a:ext cx="10515600" cy="458670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Regulatory</a:t>
            </a:r>
          </a:p>
          <a:p>
            <a:pPr marL="742950" indent="-742950">
              <a:buFont typeface="+mj-lt"/>
              <a:buAutoNum type="arabicPeriod"/>
            </a:pPr>
            <a:endParaRPr lang="en-US" sz="42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Research Finance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Coordinators/Research Nurses</a:t>
            </a:r>
            <a:r>
              <a:rPr lang="en-US" b="1" dirty="0"/>
              <a:t> </a:t>
            </a:r>
            <a:r>
              <a:rPr lang="en-US" b="1" dirty="0" smtClean="0"/>
              <a:t>- </a:t>
            </a:r>
            <a:r>
              <a:rPr lang="en-US" sz="3600" dirty="0" smtClean="0"/>
              <a:t>5 FTE plus Director; also PRN staff for expanded coverage</a:t>
            </a:r>
          </a:p>
        </p:txBody>
      </p:sp>
    </p:spTree>
    <p:extLst>
      <p:ext uri="{BB962C8B-B14F-4D97-AF65-F5344CB8AC3E}">
        <p14:creationId xmlns:p14="http://schemas.microsoft.com/office/powerpoint/2010/main" val="2731375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405</TotalTime>
  <Words>651</Words>
  <Application>Microsoft Office PowerPoint</Application>
  <PresentationFormat>Widescreen</PresentationFormat>
  <Paragraphs>136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TRI Resources for Researchers</vt:lpstr>
      <vt:lpstr>What does TRI do?</vt:lpstr>
      <vt:lpstr>Sources for Identifying Research Participants – ARresearch.org  </vt:lpstr>
      <vt:lpstr>Sources for Identifying Research Participants – Arkansas Clinical Data Repository (AR-CDR) </vt:lpstr>
      <vt:lpstr>Sources for Identifying Research Participants – Research Match</vt:lpstr>
      <vt:lpstr>Sources for Identifying Research Participants – Arkansas Children’s Research Institute Research Registry</vt:lpstr>
      <vt:lpstr>Sources for Identifying Research Participants – Recruitment Advertising</vt:lpstr>
      <vt:lpstr>Clinical Trials Innovation Unit (CTIU) - Location</vt:lpstr>
      <vt:lpstr>CTIU – 3 Teams</vt:lpstr>
      <vt:lpstr>CTIU - Regulatory</vt:lpstr>
      <vt:lpstr>CTIU – Regulatory</vt:lpstr>
      <vt:lpstr>CTIU - Research Finance Support</vt:lpstr>
      <vt:lpstr>CTIU - Research Coordinator/Nurse Support</vt:lpstr>
      <vt:lpstr>Comprehensive Informatics Resource Center (CIRC)</vt:lpstr>
      <vt:lpstr>Community Engagement (CE) Consultations</vt:lpstr>
      <vt:lpstr>Other Services/Resources</vt:lpstr>
      <vt:lpstr>Accessing Services – TRI Portal</vt:lpstr>
      <vt:lpstr>Accessing Services – TRI Portal</vt:lpstr>
      <vt:lpstr>Accessing Services – TRI Portal</vt:lpstr>
      <vt:lpstr>Accessing Services – TRI Portal</vt:lpstr>
      <vt:lpstr>http://tri.uams.edu/research-ebook/ </vt:lpstr>
      <vt:lpstr>Questions??</vt:lpstr>
    </vt:vector>
  </TitlesOfParts>
  <Company>UAMS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Trials Innovation Unit (CTIU)</dc:title>
  <dc:creator>Young, Jonathan A</dc:creator>
  <cp:lastModifiedBy>Indelicato, Nia</cp:lastModifiedBy>
  <cp:revision>55</cp:revision>
  <dcterms:created xsi:type="dcterms:W3CDTF">2017-10-12T20:46:50Z</dcterms:created>
  <dcterms:modified xsi:type="dcterms:W3CDTF">2017-11-09T22:08:35Z</dcterms:modified>
</cp:coreProperties>
</file>